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oboto"/>
      <p:regular r:id="rId21"/>
      <p:bold r:id="rId22"/>
      <p:italic r:id="rId23"/>
      <p:boldItalic r:id="rId24"/>
    </p:embeddedFont>
    <p:embeddedFont>
      <p:font typeface="Google Sans"/>
      <p:regular r:id="rId25"/>
      <p:bold r:id="rId26"/>
      <p:italic r:id="rId27"/>
      <p:boldItalic r:id="rId28"/>
    </p:embeddedFont>
    <p:embeddedFont>
      <p:font typeface="Google Sans Medium"/>
      <p:regular r:id="rId29"/>
      <p:bold r:id="rId30"/>
      <p:italic r:id="rId31"/>
      <p:boldItalic r:id="rId32"/>
    </p:embeddedFont>
    <p:embeddedFont>
      <p:font typeface="Helvetica Neue Light"/>
      <p:regular r:id="rId33"/>
      <p:bold r:id="rId34"/>
      <p:italic r:id="rId35"/>
      <p:boldItalic r:id="rId36"/>
    </p:embeddedFont>
    <p:embeddedFont>
      <p:font typeface="Roboto Mon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Robert Crow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Mono-boldItalic.fntdata"/><Relationship Id="rId20" Type="http://schemas.openxmlformats.org/officeDocument/2006/relationships/slide" Target="slides/slide14.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GoogleSans-bold.fntdata"/><Relationship Id="rId25" Type="http://schemas.openxmlformats.org/officeDocument/2006/relationships/font" Target="fonts/GoogleSans-regular.fntdata"/><Relationship Id="rId28" Type="http://schemas.openxmlformats.org/officeDocument/2006/relationships/font" Target="fonts/GoogleSans-boldItalic.fntdata"/><Relationship Id="rId27" Type="http://schemas.openxmlformats.org/officeDocument/2006/relationships/font" Target="fonts/GoogleSa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GoogleSansMedium-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oogleSansMedium-italic.fntdata"/><Relationship Id="rId30" Type="http://schemas.openxmlformats.org/officeDocument/2006/relationships/font" Target="fonts/GoogleSansMedium-bold.fntdata"/><Relationship Id="rId11" Type="http://schemas.openxmlformats.org/officeDocument/2006/relationships/slide" Target="slides/slide5.xml"/><Relationship Id="rId33" Type="http://schemas.openxmlformats.org/officeDocument/2006/relationships/font" Target="fonts/HelveticaNeueLight-regular.fntdata"/><Relationship Id="rId10" Type="http://schemas.openxmlformats.org/officeDocument/2006/relationships/slide" Target="slides/slide4.xml"/><Relationship Id="rId32" Type="http://schemas.openxmlformats.org/officeDocument/2006/relationships/font" Target="fonts/GoogleSansMedium-boldItalic.fntdata"/><Relationship Id="rId13" Type="http://schemas.openxmlformats.org/officeDocument/2006/relationships/slide" Target="slides/slide7.xml"/><Relationship Id="rId35" Type="http://schemas.openxmlformats.org/officeDocument/2006/relationships/font" Target="fonts/HelveticaNeueLight-italic.fntdata"/><Relationship Id="rId12" Type="http://schemas.openxmlformats.org/officeDocument/2006/relationships/slide" Target="slides/slide6.xml"/><Relationship Id="rId34" Type="http://schemas.openxmlformats.org/officeDocument/2006/relationships/font" Target="fonts/HelveticaNeueLight-bold.fntdata"/><Relationship Id="rId15" Type="http://schemas.openxmlformats.org/officeDocument/2006/relationships/slide" Target="slides/slide9.xml"/><Relationship Id="rId37" Type="http://schemas.openxmlformats.org/officeDocument/2006/relationships/font" Target="fonts/RobotoMono-regular.fntdata"/><Relationship Id="rId14" Type="http://schemas.openxmlformats.org/officeDocument/2006/relationships/slide" Target="slides/slide8.xml"/><Relationship Id="rId36" Type="http://schemas.openxmlformats.org/officeDocument/2006/relationships/font" Target="fonts/HelveticaNeueLight-boldItalic.fntdata"/><Relationship Id="rId17" Type="http://schemas.openxmlformats.org/officeDocument/2006/relationships/slide" Target="slides/slide11.xml"/><Relationship Id="rId39" Type="http://schemas.openxmlformats.org/officeDocument/2006/relationships/font" Target="fonts/RobotoMono-italic.fntdata"/><Relationship Id="rId16" Type="http://schemas.openxmlformats.org/officeDocument/2006/relationships/slide" Target="slides/slide10.xml"/><Relationship Id="rId38" Type="http://schemas.openxmlformats.org/officeDocument/2006/relationships/font" Target="fonts/RobotoMono-bold.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8-12T18:15:44.269">
    <p:pos x="6000" y="0"/>
    <p:text>Updated</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8-12T18:17:48.561">
    <p:pos x="6000" y="0"/>
    <p:text>Updated</p:text>
  </p:cm>
</p:cmLst>
</file>

<file path=ppt/media/image1.png>
</file>

<file path=ppt/media/image12.png>
</file>

<file path=ppt/media/image15.png>
</file>

<file path=ppt/media/image16.png>
</file>

<file path=ppt/media/image17.png>
</file>

<file path=ppt/media/image18.png>
</file>

<file path=ppt/media/image2.png>
</file>

<file path=ppt/media/image4.png>
</file>

<file path=ppt/media/image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746f6d784a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746f6d784a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that you’ve learned the basic concepts of the JAX AI Stack, let’s work through everybody’s favorite ML example - MNIST - to deepen your understanding. We will of course be training a simple CNN with NNX.</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3746f6d784a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3746f6d784a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rPr>
              <a:t>Here we define the training and evaluation step functions. The </a:t>
            </a:r>
            <a:r>
              <a:rPr lang="en" sz="1300">
                <a:solidFill>
                  <a:srgbClr val="1F1F1F"/>
                </a:solidFill>
                <a:latin typeface="Courier"/>
                <a:ea typeface="Courier"/>
                <a:cs typeface="Courier"/>
                <a:sym typeface="Courier"/>
              </a:rPr>
              <a:t>loss_fn</a:t>
            </a:r>
            <a:r>
              <a:rPr lang="en" sz="1300">
                <a:solidFill>
                  <a:srgbClr val="1F1F1F"/>
                </a:solidFill>
              </a:rPr>
              <a:t> calculates the cross-entropy loss between the model's predictions and the true labels. The </a:t>
            </a:r>
            <a:r>
              <a:rPr lang="en" sz="1300">
                <a:solidFill>
                  <a:srgbClr val="1F1F1F"/>
                </a:solidFill>
                <a:latin typeface="Courier"/>
                <a:ea typeface="Courier"/>
                <a:cs typeface="Courier"/>
                <a:sym typeface="Courier"/>
              </a:rPr>
              <a:t>train_step</a:t>
            </a:r>
            <a:r>
              <a:rPr lang="en" sz="1300">
                <a:solidFill>
                  <a:srgbClr val="1F1F1F"/>
                </a:solidFill>
              </a:rPr>
              <a:t> function computes the gradients of the loss with respect to the model parameters, updates the metrics, and applies the gradients using the optimizer. The </a:t>
            </a:r>
            <a:r>
              <a:rPr lang="en" sz="1300">
                <a:solidFill>
                  <a:srgbClr val="1F1F1F"/>
                </a:solidFill>
                <a:latin typeface="Courier"/>
                <a:ea typeface="Courier"/>
                <a:cs typeface="Courier"/>
                <a:sym typeface="Courier"/>
              </a:rPr>
              <a:t>eval_step</a:t>
            </a:r>
            <a:r>
              <a:rPr lang="en" sz="1300">
                <a:solidFill>
                  <a:srgbClr val="1F1F1F"/>
                </a:solidFill>
              </a:rPr>
              <a:t> function calculates the loss and updates the metrics during evaluation, without performing gradient updates. Both </a:t>
            </a:r>
            <a:r>
              <a:rPr lang="en" sz="1300">
                <a:solidFill>
                  <a:srgbClr val="1F1F1F"/>
                </a:solidFill>
                <a:latin typeface="Courier"/>
                <a:ea typeface="Courier"/>
                <a:cs typeface="Courier"/>
                <a:sym typeface="Courier"/>
              </a:rPr>
              <a:t>train_step</a:t>
            </a:r>
            <a:r>
              <a:rPr lang="en" sz="1300">
                <a:solidFill>
                  <a:srgbClr val="1F1F1F"/>
                </a:solidFill>
              </a:rPr>
              <a:t> and </a:t>
            </a:r>
            <a:r>
              <a:rPr lang="en" sz="1300">
                <a:solidFill>
                  <a:srgbClr val="1F1F1F"/>
                </a:solidFill>
                <a:latin typeface="Courier"/>
                <a:ea typeface="Courier"/>
                <a:cs typeface="Courier"/>
                <a:sym typeface="Courier"/>
              </a:rPr>
              <a:t>eval_step</a:t>
            </a:r>
            <a:r>
              <a:rPr lang="en" sz="1300">
                <a:solidFill>
                  <a:srgbClr val="1F1F1F"/>
                </a:solidFill>
              </a:rPr>
              <a:t> are decorated with </a:t>
            </a:r>
            <a:r>
              <a:rPr lang="en" sz="1300">
                <a:solidFill>
                  <a:srgbClr val="1F1F1F"/>
                </a:solidFill>
                <a:latin typeface="Courier"/>
                <a:ea typeface="Courier"/>
                <a:cs typeface="Courier"/>
                <a:sym typeface="Courier"/>
              </a:rPr>
              <a:t>@nnx.jit</a:t>
            </a:r>
            <a:r>
              <a:rPr lang="en" sz="1300">
                <a:solidFill>
                  <a:srgbClr val="1F1F1F"/>
                </a:solidFill>
              </a:rPr>
              <a:t> for just-in-time compilation, which significantly improves performance.</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3746f6d784a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3746f6d784a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rPr>
              <a:t>Now, we put everything together to create the main training loop. We iterate through the training dataset, and for each batch, we call the </a:t>
            </a:r>
            <a:r>
              <a:rPr lang="en" sz="1300">
                <a:solidFill>
                  <a:srgbClr val="1F1F1F"/>
                </a:solidFill>
                <a:latin typeface="Courier"/>
                <a:ea typeface="Courier"/>
                <a:cs typeface="Courier"/>
                <a:sym typeface="Courier"/>
              </a:rPr>
              <a:t>train_step</a:t>
            </a:r>
            <a:r>
              <a:rPr lang="en" sz="1300">
                <a:solidFill>
                  <a:srgbClr val="1F1F1F"/>
                </a:solidFill>
              </a:rPr>
              <a:t> function. At specified intervals, determined by the value of </a:t>
            </a:r>
            <a:r>
              <a:rPr lang="en" sz="1300">
                <a:solidFill>
                  <a:srgbClr val="1F1F1F"/>
                </a:solidFill>
                <a:latin typeface="Courier"/>
                <a:ea typeface="Courier"/>
                <a:cs typeface="Courier"/>
                <a:sym typeface="Courier"/>
              </a:rPr>
              <a:t>eval_every</a:t>
            </a:r>
            <a:r>
              <a:rPr lang="en" sz="1300">
                <a:solidFill>
                  <a:srgbClr val="1F1F1F"/>
                </a:solidFill>
              </a:rPr>
              <a:t>, or at the very end of the training, we compute and record the training metrics. We then run the </a:t>
            </a:r>
            <a:r>
              <a:rPr lang="en" sz="1300">
                <a:solidFill>
                  <a:srgbClr val="1F1F1F"/>
                </a:solidFill>
                <a:latin typeface="Courier"/>
                <a:ea typeface="Courier"/>
                <a:cs typeface="Courier"/>
                <a:sym typeface="Courier"/>
              </a:rPr>
              <a:t>eval_step</a:t>
            </a:r>
            <a:r>
              <a:rPr lang="en" sz="1300">
                <a:solidFill>
                  <a:srgbClr val="1F1F1F"/>
                </a:solidFill>
              </a:rPr>
              <a:t> on the test dataset, record the test metrics, and reset the metrics. This process continues for the specified number of training steps.</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 name="Shape 964"/>
        <p:cNvGrpSpPr/>
        <p:nvPr/>
      </p:nvGrpSpPr>
      <p:grpSpPr>
        <a:xfrm>
          <a:off x="0" y="0"/>
          <a:ext cx="0" cy="0"/>
          <a:chOff x="0" y="0"/>
          <a:chExt cx="0" cy="0"/>
        </a:xfrm>
      </p:grpSpPr>
      <p:sp>
        <p:nvSpPr>
          <p:cNvPr id="965" name="Google Shape;965;g3746f6d784a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 name="Google Shape;966;g3746f6d784a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rPr>
              <a:t>Finally, let's run our trained model on a few test images and visualize the predictions. First, we switch the model to evaluation mode using </a:t>
            </a:r>
            <a:r>
              <a:rPr lang="en" sz="1300">
                <a:solidFill>
                  <a:srgbClr val="1F1F1F"/>
                </a:solidFill>
                <a:latin typeface="Courier"/>
                <a:ea typeface="Courier"/>
                <a:cs typeface="Courier"/>
                <a:sym typeface="Courier"/>
              </a:rPr>
              <a:t>model.eval()</a:t>
            </a:r>
            <a:r>
              <a:rPr lang="en" sz="1300">
                <a:solidFill>
                  <a:srgbClr val="1F1F1F"/>
                </a:solidFill>
              </a:rPr>
              <a:t>. We then define a </a:t>
            </a:r>
            <a:r>
              <a:rPr lang="en" sz="1300">
                <a:solidFill>
                  <a:srgbClr val="1F1F1F"/>
                </a:solidFill>
                <a:latin typeface="Courier"/>
                <a:ea typeface="Courier"/>
                <a:cs typeface="Courier"/>
                <a:sym typeface="Courier"/>
              </a:rPr>
              <a:t>pred_step</a:t>
            </a:r>
            <a:r>
              <a:rPr lang="en" sz="1300">
                <a:solidFill>
                  <a:srgbClr val="1F1F1F"/>
                </a:solidFill>
              </a:rPr>
              <a:t> function to get the predicted labels. We take a batch from the test dataset and use </a:t>
            </a:r>
            <a:r>
              <a:rPr lang="en" sz="1300">
                <a:solidFill>
                  <a:srgbClr val="1F1F1F"/>
                </a:solidFill>
                <a:latin typeface="Courier"/>
                <a:ea typeface="Courier"/>
                <a:cs typeface="Courier"/>
                <a:sym typeface="Courier"/>
              </a:rPr>
              <a:t>pred_step</a:t>
            </a:r>
            <a:r>
              <a:rPr lang="en" sz="1300">
                <a:solidFill>
                  <a:srgbClr val="1F1F1F"/>
                </a:solidFill>
              </a:rPr>
              <a:t> to make predictions. Lastly, we plot a grid of test images with their corresponding predicted labels. This helps us visually assess how well the model is performing.</a:t>
            </a:r>
            <a:endParaRPr sz="1300">
              <a:solidFill>
                <a:srgbClr val="1F1F1F"/>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64323007c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64323007c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364323007c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364323007c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746f6d784a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746f6d784a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rgbClr val="1F1F1F"/>
                </a:solidFill>
              </a:rPr>
              <a:t>First, we download the MNIST dataset from Hugging Face. The dataset is stored in Parquet format, so we read it in using Pandas. We use </a:t>
            </a:r>
            <a:r>
              <a:rPr lang="en" sz="1300">
                <a:solidFill>
                  <a:srgbClr val="1F1F1F"/>
                </a:solidFill>
                <a:latin typeface="Courier"/>
                <a:ea typeface="Courier"/>
                <a:cs typeface="Courier"/>
                <a:sym typeface="Courier"/>
              </a:rPr>
              <a:t>wget</a:t>
            </a:r>
            <a:r>
              <a:rPr lang="en" sz="1300">
                <a:solidFill>
                  <a:srgbClr val="1F1F1F"/>
                </a:solidFill>
              </a:rPr>
              <a:t> commands to download the train and test dataset files. These are commented out, but we include them here so you can see how to download the files if needed.</a:t>
            </a:r>
            <a:endParaRPr sz="1300">
              <a:solidFill>
                <a:srgbClr val="1F1F1F"/>
              </a:solidFill>
            </a:endParaRPr>
          </a:p>
          <a:p>
            <a:pPr indent="0" lvl="0" marL="0" rtl="0" algn="l">
              <a:spcBef>
                <a:spcPts val="0"/>
              </a:spcBef>
              <a:spcAft>
                <a:spcPts val="0"/>
              </a:spcAft>
              <a:buClr>
                <a:schemeClr val="dk1"/>
              </a:buClr>
              <a:buSzPts val="1100"/>
              <a:buFont typeface="Arial"/>
              <a:buNone/>
            </a:pPr>
            <a:r>
              <a:t/>
            </a:r>
            <a:endParaRPr sz="1300">
              <a:solidFill>
                <a:srgbClr val="1F1F1F"/>
              </a:solidFill>
            </a:endParaRPr>
          </a:p>
          <a:p>
            <a:pPr indent="0" lvl="0" marL="0" rtl="0" algn="l">
              <a:spcBef>
                <a:spcPts val="0"/>
              </a:spcBef>
              <a:spcAft>
                <a:spcPts val="0"/>
              </a:spcAft>
              <a:buNone/>
            </a:pPr>
            <a:r>
              <a:rPr lang="en" sz="1300">
                <a:solidFill>
                  <a:srgbClr val="1F1F1F"/>
                </a:solidFill>
              </a:rPr>
              <a:t>Next, we import the Pandas library, which we will use for reading the Parquet files. We then define the file paths for the training and testing data. Finally, we use </a:t>
            </a:r>
            <a:r>
              <a:rPr lang="en" sz="1300">
                <a:solidFill>
                  <a:srgbClr val="1F1F1F"/>
                </a:solidFill>
                <a:latin typeface="Courier"/>
                <a:ea typeface="Courier"/>
                <a:cs typeface="Courier"/>
                <a:sym typeface="Courier"/>
              </a:rPr>
              <a:t>pd.read_parquet</a:t>
            </a:r>
            <a:r>
              <a:rPr lang="en" sz="1300">
                <a:solidFill>
                  <a:srgbClr val="1F1F1F"/>
                </a:solidFill>
              </a:rPr>
              <a:t> to read these files into Pandas DataFrames, named </a:t>
            </a:r>
            <a:r>
              <a:rPr lang="en" sz="1300">
                <a:solidFill>
                  <a:srgbClr val="1F1F1F"/>
                </a:solidFill>
                <a:latin typeface="Courier"/>
                <a:ea typeface="Courier"/>
                <a:cs typeface="Courier"/>
                <a:sym typeface="Courier"/>
              </a:rPr>
              <a:t>mnist_train_df</a:t>
            </a:r>
            <a:r>
              <a:rPr lang="en" sz="1300">
                <a:solidFill>
                  <a:srgbClr val="1F1F1F"/>
                </a:solidFill>
              </a:rPr>
              <a:t> and </a:t>
            </a:r>
            <a:r>
              <a:rPr lang="en" sz="1300">
                <a:solidFill>
                  <a:srgbClr val="1F1F1F"/>
                </a:solidFill>
                <a:latin typeface="Courier"/>
                <a:ea typeface="Courier"/>
                <a:cs typeface="Courier"/>
                <a:sym typeface="Courier"/>
              </a:rPr>
              <a:t>mnist_test_df</a:t>
            </a:r>
            <a:r>
              <a:rPr lang="en" sz="1300">
                <a:solidFill>
                  <a:srgbClr val="1F1F1F"/>
                </a:solidFill>
              </a:rPr>
              <a:t>.</a:t>
            </a:r>
            <a:endParaRPr sz="1300">
              <a:solidFill>
                <a:srgbClr val="1F1F1F"/>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746f6d784a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746f6d784a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rPr>
              <a:t>We’re going to use Grain, the JAX-native loader to load the dataset.</a:t>
            </a:r>
            <a:endParaRPr sz="1300">
              <a:solidFill>
                <a:srgbClr val="1F1F1F"/>
              </a:solidFill>
            </a:endParaRPr>
          </a:p>
          <a:p>
            <a:pPr indent="0" lvl="0" marL="0" rtl="0" algn="l">
              <a:spcBef>
                <a:spcPts val="0"/>
              </a:spcBef>
              <a:spcAft>
                <a:spcPts val="0"/>
              </a:spcAft>
              <a:buNone/>
            </a:pPr>
            <a:r>
              <a:t/>
            </a:r>
            <a:endParaRPr sz="1300">
              <a:solidFill>
                <a:srgbClr val="1F1F1F"/>
              </a:solidFill>
            </a:endParaRPr>
          </a:p>
          <a:p>
            <a:pPr indent="0" lvl="0" marL="0" rtl="0" algn="l">
              <a:spcBef>
                <a:spcPts val="0"/>
              </a:spcBef>
              <a:spcAft>
                <a:spcPts val="0"/>
              </a:spcAft>
              <a:buClr>
                <a:schemeClr val="dk1"/>
              </a:buClr>
              <a:buSzPts val="1100"/>
              <a:buFont typeface="Arial"/>
              <a:buNone/>
            </a:pPr>
            <a:r>
              <a:rPr lang="en" sz="1300">
                <a:solidFill>
                  <a:srgbClr val="1F1F1F"/>
                </a:solidFill>
              </a:rPr>
              <a:t>We define a </a:t>
            </a:r>
            <a:r>
              <a:rPr lang="en" sz="1300">
                <a:solidFill>
                  <a:srgbClr val="1F1F1F"/>
                </a:solidFill>
                <a:latin typeface="Courier"/>
                <a:ea typeface="Courier"/>
                <a:cs typeface="Courier"/>
                <a:sym typeface="Courier"/>
              </a:rPr>
              <a:t>Dataset</a:t>
            </a:r>
            <a:r>
              <a:rPr lang="en" sz="1300">
                <a:solidFill>
                  <a:srgbClr val="1F1F1F"/>
                </a:solidFill>
              </a:rPr>
              <a:t> class that takes a Pandas DataFrame as input. Inside the class, the </a:t>
            </a:r>
            <a:r>
              <a:rPr lang="en" sz="1300">
                <a:solidFill>
                  <a:srgbClr val="1F1F1F"/>
                </a:solidFill>
                <a:latin typeface="Courier"/>
                <a:ea typeface="Courier"/>
                <a:cs typeface="Courier"/>
                <a:sym typeface="Courier"/>
              </a:rPr>
              <a:t>__len__</a:t>
            </a:r>
            <a:r>
              <a:rPr lang="en" sz="1300">
                <a:solidFill>
                  <a:srgbClr val="1F1F1F"/>
                </a:solidFill>
              </a:rPr>
              <a:t> method returns the number of items in the DataFrame, and the </a:t>
            </a:r>
            <a:r>
              <a:rPr lang="en" sz="1300">
                <a:solidFill>
                  <a:srgbClr val="1F1F1F"/>
                </a:solidFill>
                <a:latin typeface="Courier"/>
                <a:ea typeface="Courier"/>
                <a:cs typeface="Courier"/>
                <a:sym typeface="Courier"/>
              </a:rPr>
              <a:t>__getitem__</a:t>
            </a:r>
            <a:r>
              <a:rPr lang="en" sz="1300">
                <a:solidFill>
                  <a:srgbClr val="1F1F1F"/>
                </a:solidFill>
              </a:rPr>
              <a:t> method fetches an item at a given index and converts it to a NumPy array.</a:t>
            </a:r>
            <a:endParaRPr sz="1300">
              <a:solidFill>
                <a:srgbClr val="1F1F1F"/>
              </a:solidFill>
            </a:endParaRPr>
          </a:p>
          <a:p>
            <a:pPr indent="0" lvl="0" marL="0" rtl="0" algn="l">
              <a:spcBef>
                <a:spcPts val="0"/>
              </a:spcBef>
              <a:spcAft>
                <a:spcPts val="0"/>
              </a:spcAft>
              <a:buClr>
                <a:schemeClr val="dk1"/>
              </a:buClr>
              <a:buSzPts val="1100"/>
              <a:buFont typeface="Arial"/>
              <a:buNone/>
            </a:pPr>
            <a:r>
              <a:t/>
            </a:r>
            <a:endParaRPr sz="1300">
              <a:solidFill>
                <a:srgbClr val="1F1F1F"/>
              </a:solidFill>
            </a:endParaRPr>
          </a:p>
          <a:p>
            <a:pPr indent="0" lvl="0" marL="0" rtl="0" algn="l">
              <a:spcBef>
                <a:spcPts val="0"/>
              </a:spcBef>
              <a:spcAft>
                <a:spcPts val="0"/>
              </a:spcAft>
              <a:buNone/>
            </a:pPr>
            <a:r>
              <a:rPr lang="en" sz="1300">
                <a:solidFill>
                  <a:srgbClr val="1F1F1F"/>
                </a:solidFill>
              </a:rPr>
              <a:t>We also have a helper function called </a:t>
            </a:r>
            <a:r>
              <a:rPr lang="en" sz="1300">
                <a:solidFill>
                  <a:srgbClr val="1F1F1F"/>
                </a:solidFill>
                <a:latin typeface="Courier"/>
                <a:ea typeface="Courier"/>
                <a:cs typeface="Courier"/>
                <a:sym typeface="Courier"/>
              </a:rPr>
              <a:t>convert_to_numpy</a:t>
            </a:r>
            <a:r>
              <a:rPr lang="en" sz="1300">
                <a:solidFill>
                  <a:srgbClr val="1F1F1F"/>
                </a:solidFill>
              </a:rPr>
              <a:t>. This function takes a data dictionary, extracts the image bytes, and then uses the Python Imaging Library (PIL) to open the image. The image is then converted into a NumPy array, normalized by dividing by 255, and reshaped to add a channel dimension. Finally, it also extracts the label and returns both the image array and label array as a dictionary.</a:t>
            </a:r>
            <a:endParaRPr sz="1300">
              <a:solidFill>
                <a:srgbClr val="1F1F1F"/>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3746f6d784a_0_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3746f6d784a_0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rgbClr val="1F1F1F"/>
                </a:solidFill>
              </a:rPr>
              <a:t>Now, let's instantiate our </a:t>
            </a:r>
            <a:r>
              <a:rPr lang="en" sz="1300">
                <a:solidFill>
                  <a:srgbClr val="1F1F1F"/>
                </a:solidFill>
                <a:latin typeface="Courier"/>
                <a:ea typeface="Courier"/>
                <a:cs typeface="Courier"/>
                <a:sym typeface="Courier"/>
              </a:rPr>
              <a:t>Dataset</a:t>
            </a:r>
            <a:r>
              <a:rPr lang="en" sz="1300">
                <a:solidFill>
                  <a:srgbClr val="1F1F1F"/>
                </a:solidFill>
              </a:rPr>
              <a:t> class with the training and test DataFrames we loaded earlier. We'll create </a:t>
            </a:r>
            <a:r>
              <a:rPr lang="en" sz="1300">
                <a:solidFill>
                  <a:srgbClr val="1F1F1F"/>
                </a:solidFill>
                <a:latin typeface="Courier"/>
                <a:ea typeface="Courier"/>
                <a:cs typeface="Courier"/>
                <a:sym typeface="Courier"/>
              </a:rPr>
              <a:t>mnist_train</a:t>
            </a:r>
            <a:r>
              <a:rPr lang="en" sz="1300">
                <a:solidFill>
                  <a:srgbClr val="1F1F1F"/>
                </a:solidFill>
              </a:rPr>
              <a:t> and </a:t>
            </a:r>
            <a:r>
              <a:rPr lang="en" sz="1300">
                <a:solidFill>
                  <a:srgbClr val="1F1F1F"/>
                </a:solidFill>
                <a:latin typeface="Courier"/>
                <a:ea typeface="Courier"/>
                <a:cs typeface="Courier"/>
                <a:sym typeface="Courier"/>
              </a:rPr>
              <a:t>mnist_test</a:t>
            </a:r>
            <a:r>
              <a:rPr lang="en" sz="1300">
                <a:solidFill>
                  <a:srgbClr val="1F1F1F"/>
                </a:solidFill>
              </a:rPr>
              <a:t> objects. Next, we create a sequential sampler using </a:t>
            </a:r>
            <a:r>
              <a:rPr lang="en" sz="1300">
                <a:solidFill>
                  <a:srgbClr val="1F1F1F"/>
                </a:solidFill>
                <a:latin typeface="Courier"/>
                <a:ea typeface="Courier"/>
                <a:cs typeface="Courier"/>
                <a:sym typeface="Courier"/>
              </a:rPr>
              <a:t>grain.SequentialSampler.</a:t>
            </a:r>
            <a:r>
              <a:rPr lang="en" sz="1300">
                <a:solidFill>
                  <a:srgbClr val="1F1F1F"/>
                </a:solidFill>
              </a:rPr>
              <a:t> This sampler ensures that we iterate through the dataset in order.</a:t>
            </a:r>
            <a:endParaRPr sz="1300">
              <a:solidFill>
                <a:srgbClr val="1F1F1F"/>
              </a:solidFill>
            </a:endParaRPr>
          </a:p>
          <a:p>
            <a:pPr indent="0" lvl="0" marL="0" rtl="0" algn="l">
              <a:spcBef>
                <a:spcPts val="0"/>
              </a:spcBef>
              <a:spcAft>
                <a:spcPts val="0"/>
              </a:spcAft>
              <a:buClr>
                <a:schemeClr val="dk1"/>
              </a:buClr>
              <a:buSzPts val="1100"/>
              <a:buFont typeface="Arial"/>
              <a:buNone/>
            </a:pPr>
            <a:r>
              <a:t/>
            </a:r>
            <a:endParaRPr sz="1300">
              <a:solidFill>
                <a:srgbClr val="1F1F1F"/>
              </a:solidFill>
            </a:endParaRPr>
          </a:p>
          <a:p>
            <a:pPr indent="0" lvl="0" marL="0" rtl="0" algn="l">
              <a:spcBef>
                <a:spcPts val="0"/>
              </a:spcBef>
              <a:spcAft>
                <a:spcPts val="0"/>
              </a:spcAft>
              <a:buNone/>
            </a:pPr>
            <a:r>
              <a:rPr lang="en" sz="1300">
                <a:solidFill>
                  <a:srgbClr val="1F1F1F"/>
                </a:solidFill>
              </a:rPr>
              <a:t>Finally, we create </a:t>
            </a:r>
            <a:r>
              <a:rPr lang="en" sz="1300">
                <a:solidFill>
                  <a:srgbClr val="1F1F1F"/>
                </a:solidFill>
                <a:latin typeface="Courier"/>
                <a:ea typeface="Courier"/>
                <a:cs typeface="Courier"/>
                <a:sym typeface="Courier"/>
              </a:rPr>
              <a:t>DataLoader</a:t>
            </a:r>
            <a:r>
              <a:rPr lang="en" sz="1300">
                <a:solidFill>
                  <a:srgbClr val="1F1F1F"/>
                </a:solidFill>
              </a:rPr>
              <a:t> objects using </a:t>
            </a:r>
            <a:r>
              <a:rPr lang="en" sz="1300">
                <a:solidFill>
                  <a:srgbClr val="1F1F1F"/>
                </a:solidFill>
                <a:latin typeface="Courier"/>
                <a:ea typeface="Courier"/>
                <a:cs typeface="Courier"/>
                <a:sym typeface="Courier"/>
              </a:rPr>
              <a:t>grain.DataLoader</a:t>
            </a:r>
            <a:r>
              <a:rPr lang="en" sz="1300">
                <a:solidFill>
                  <a:srgbClr val="1F1F1F"/>
                </a:solidFill>
              </a:rPr>
              <a:t>. For both the training and test sets, we pass the respective </a:t>
            </a:r>
            <a:r>
              <a:rPr lang="en" sz="1300">
                <a:solidFill>
                  <a:srgbClr val="1F1F1F"/>
                </a:solidFill>
                <a:latin typeface="Courier"/>
                <a:ea typeface="Courier"/>
                <a:cs typeface="Courier"/>
                <a:sym typeface="Courier"/>
              </a:rPr>
              <a:t>Dataset</a:t>
            </a:r>
            <a:r>
              <a:rPr lang="en" sz="1300">
                <a:solidFill>
                  <a:srgbClr val="1F1F1F"/>
                </a:solidFill>
              </a:rPr>
              <a:t> object, the sampler, and specify an operation to batch the data. We use </a:t>
            </a:r>
            <a:r>
              <a:rPr lang="en" sz="1300">
                <a:solidFill>
                  <a:srgbClr val="1F1F1F"/>
                </a:solidFill>
                <a:latin typeface="Courier"/>
                <a:ea typeface="Courier"/>
                <a:cs typeface="Courier"/>
                <a:sym typeface="Courier"/>
              </a:rPr>
              <a:t>grain.Batch</a:t>
            </a:r>
            <a:r>
              <a:rPr lang="en" sz="1300">
                <a:solidFill>
                  <a:srgbClr val="1F1F1F"/>
                </a:solidFill>
              </a:rPr>
              <a:t> with our </a:t>
            </a:r>
            <a:r>
              <a:rPr lang="en" sz="1300">
                <a:solidFill>
                  <a:srgbClr val="1F1F1F"/>
                </a:solidFill>
                <a:latin typeface="Courier"/>
                <a:ea typeface="Courier"/>
                <a:cs typeface="Courier"/>
                <a:sym typeface="Courier"/>
              </a:rPr>
              <a:t>batch_size</a:t>
            </a:r>
            <a:r>
              <a:rPr lang="en" sz="1300">
                <a:solidFill>
                  <a:srgbClr val="1F1F1F"/>
                </a:solidFill>
              </a:rPr>
              <a:t> and </a:t>
            </a:r>
            <a:r>
              <a:rPr lang="en" sz="1300">
                <a:solidFill>
                  <a:srgbClr val="1F1F1F"/>
                </a:solidFill>
                <a:latin typeface="Courier"/>
                <a:ea typeface="Courier"/>
                <a:cs typeface="Courier"/>
                <a:sym typeface="Courier"/>
              </a:rPr>
              <a:t>drop_remainder=True</a:t>
            </a:r>
            <a:r>
              <a:rPr lang="en" sz="1300">
                <a:solidFill>
                  <a:srgbClr val="1F1F1F"/>
                </a:solidFill>
              </a:rPr>
              <a:t> to create batches and drop any incomplete batches at the end. This sets up our data loaders to provide batches of data for training and evaluation.</a:t>
            </a:r>
            <a:endParaRPr sz="1300">
              <a:solidFill>
                <a:srgbClr val="1F1F1F"/>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3746f6d784a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3746f6d784a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rPr>
              <a:t>So far we’ve only done normal NumPy and Pandas stuff, and set up Grain.  Now we can define our CNN model using NNX. The model consists of two convolutional layers, each followed by average pooling and ReLU activation. The output is then flattened and passed through two linear layers. This is a simple CNN architecture designed for classifying the MNIST digits.</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3746f6d784a_0_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3746f6d784a_0_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rPr>
              <a:t>We instantiate our CNN model and then use the </a:t>
            </a:r>
            <a:r>
              <a:rPr lang="en" sz="1300">
                <a:solidFill>
                  <a:srgbClr val="1F1F1F"/>
                </a:solidFill>
                <a:latin typeface="Courier"/>
                <a:ea typeface="Courier"/>
                <a:cs typeface="Courier"/>
                <a:sym typeface="Courier"/>
              </a:rPr>
              <a:t>nnx.display</a:t>
            </a:r>
            <a:r>
              <a:rPr lang="en" sz="1300">
                <a:solidFill>
                  <a:srgbClr val="1F1F1F"/>
                </a:solidFill>
              </a:rPr>
              <a:t> function to visualize its structure. This can be very useful for debugging and understanding the model's architecture.</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3746f6d784a_0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3746f6d784a_0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rPr>
              <a:t>To quickly test our model, we import JAX NumPy and pass a dummy input of ones to the model. This checks if the model runs without errors and produces an output. The output shown is an example of what one might expect.</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3746f6d784a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3746f6d784a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rPr>
              <a:t>Next, we define the optimizer and metrics. We use the AdamW optimizer from Optax. Notice the new </a:t>
            </a:r>
            <a:r>
              <a:rPr lang="en" sz="1300">
                <a:solidFill>
                  <a:srgbClr val="1F1F1F"/>
                </a:solidFill>
                <a:latin typeface="Courier"/>
                <a:ea typeface="Courier"/>
                <a:cs typeface="Courier"/>
                <a:sym typeface="Courier"/>
              </a:rPr>
              <a:t>wrt=nnx.Param</a:t>
            </a:r>
            <a:r>
              <a:rPr lang="en" sz="1300">
                <a:solidFill>
                  <a:srgbClr val="1F1F1F"/>
                </a:solidFill>
              </a:rPr>
              <a:t> argument in the </a:t>
            </a:r>
            <a:r>
              <a:rPr lang="en" sz="1300">
                <a:solidFill>
                  <a:srgbClr val="1F1F1F"/>
                </a:solidFill>
                <a:latin typeface="Courier"/>
                <a:ea typeface="Courier"/>
                <a:cs typeface="Courier"/>
                <a:sym typeface="Courier"/>
              </a:rPr>
              <a:t>nnx.Optimizer</a:t>
            </a:r>
            <a:r>
              <a:rPr lang="en" sz="1300">
                <a:solidFill>
                  <a:srgbClr val="1F1F1F"/>
                </a:solidFill>
              </a:rPr>
              <a:t> call. This is a key update in the latest version of NNX. It explicitly tells the optimizer that it should only apply updates with respect to variables of type </a:t>
            </a:r>
            <a:r>
              <a:rPr lang="en" sz="1300">
                <a:solidFill>
                  <a:srgbClr val="1F1F1F"/>
                </a:solidFill>
                <a:latin typeface="Courier"/>
                <a:ea typeface="Courier"/>
                <a:cs typeface="Courier"/>
                <a:sym typeface="Courier"/>
              </a:rPr>
              <a:t>nnx.Param</a:t>
            </a:r>
            <a:r>
              <a:rPr lang="en" sz="1300">
                <a:solidFill>
                  <a:srgbClr val="1F1F1F"/>
                </a:solidFill>
              </a:rPr>
              <a:t>. This makes the optimizer's intent crystal clear: it will update our learnable weights and biases, but correctly ignore other types of state.</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 name="Shape 943"/>
        <p:cNvGrpSpPr/>
        <p:nvPr/>
      </p:nvGrpSpPr>
      <p:grpSpPr>
        <a:xfrm>
          <a:off x="0" y="0"/>
          <a:ext cx="0" cy="0"/>
          <a:chOff x="0" y="0"/>
          <a:chExt cx="0" cy="0"/>
        </a:xfrm>
      </p:grpSpPr>
      <p:sp>
        <p:nvSpPr>
          <p:cNvPr id="944" name="Google Shape;944;g3746f6d784a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 name="Google Shape;945;g3746f6d784a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rPr>
              <a:t>Similar to the model, we use </a:t>
            </a:r>
            <a:r>
              <a:rPr lang="en" sz="1300">
                <a:solidFill>
                  <a:srgbClr val="1F1F1F"/>
                </a:solidFill>
                <a:latin typeface="Courier"/>
                <a:ea typeface="Courier"/>
                <a:cs typeface="Courier"/>
                <a:sym typeface="Courier"/>
              </a:rPr>
              <a:t>nnx.display</a:t>
            </a:r>
            <a:r>
              <a:rPr lang="en" sz="1300">
                <a:solidFill>
                  <a:srgbClr val="1F1F1F"/>
                </a:solidFill>
              </a:rPr>
              <a:t> to visualize the optimizer setup.</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 Id="rId3" Type="http://schemas.openxmlformats.org/officeDocument/2006/relationships/comments" Target="../comments/commen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 Id="rId3" Type="http://schemas.openxmlformats.org/officeDocument/2006/relationships/hyperlink" Target="https://goo.gle/learning-jax" TargetMode="Externa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 Id="rId3"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049175"/>
            <a:ext cx="7831200" cy="12792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t>MNIST</a:t>
            </a:r>
            <a:r>
              <a:rPr lang="en"/>
              <a:t>:</a:t>
            </a:r>
            <a:endParaRPr/>
          </a:p>
          <a:p>
            <a:pPr indent="0" lvl="0" marL="0" rtl="0" algn="l">
              <a:spcBef>
                <a:spcPts val="0"/>
              </a:spcBef>
              <a:spcAft>
                <a:spcPts val="0"/>
              </a:spcAft>
              <a:buNone/>
            </a:pPr>
            <a:r>
              <a:rPr lang="en" sz="2400">
                <a:solidFill>
                  <a:schemeClr val="dk1"/>
                </a:solidFill>
              </a:rPr>
              <a:t>An introductory example using NNX</a:t>
            </a:r>
            <a:endParaRPr/>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Build and train a simple CNN with NNX</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3" name="Shape 953"/>
        <p:cNvGrpSpPr/>
        <p:nvPr/>
      </p:nvGrpSpPr>
      <p:grpSpPr>
        <a:xfrm>
          <a:off x="0" y="0"/>
          <a:ext cx="0" cy="0"/>
          <a:chOff x="0" y="0"/>
          <a:chExt cx="0" cy="0"/>
        </a:xfrm>
      </p:grpSpPr>
      <p:sp>
        <p:nvSpPr>
          <p:cNvPr id="954" name="Google Shape;954;p97"/>
          <p:cNvSpPr txBox="1"/>
          <p:nvPr/>
        </p:nvSpPr>
        <p:spPr>
          <a:xfrm>
            <a:off x="375525" y="856925"/>
            <a:ext cx="8352600" cy="4279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950">
                <a:solidFill>
                  <a:srgbClr val="4DD0E1"/>
                </a:solidFill>
                <a:latin typeface="Roboto Mono"/>
                <a:ea typeface="Roboto Mono"/>
                <a:cs typeface="Roboto Mono"/>
                <a:sym typeface="Roboto Mono"/>
              </a:rPr>
              <a:t>def</a:t>
            </a:r>
            <a:r>
              <a:rPr lang="en" sz="950">
                <a:solidFill>
                  <a:srgbClr val="CE93D8"/>
                </a:solidFill>
                <a:latin typeface="Roboto Mono"/>
                <a:ea typeface="Roboto Mono"/>
                <a:cs typeface="Roboto Mono"/>
                <a:sym typeface="Roboto Mono"/>
              </a:rPr>
              <a:t> loss_fn</a:t>
            </a:r>
            <a:r>
              <a:rPr lang="en" sz="950">
                <a:solidFill>
                  <a:srgbClr val="ECEFF1"/>
                </a:solidFill>
                <a:latin typeface="Roboto Mono"/>
                <a:ea typeface="Roboto Mono"/>
                <a:cs typeface="Roboto Mono"/>
                <a:sym typeface="Roboto Mono"/>
              </a:rPr>
              <a:t>(model: </a:t>
            </a:r>
            <a:r>
              <a:rPr lang="en" sz="950">
                <a:solidFill>
                  <a:srgbClr val="FBC02D"/>
                </a:solidFill>
                <a:latin typeface="Roboto Mono"/>
                <a:ea typeface="Roboto Mono"/>
                <a:cs typeface="Roboto Mono"/>
                <a:sym typeface="Roboto Mono"/>
              </a:rPr>
              <a:t>CNN</a:t>
            </a:r>
            <a:r>
              <a:rPr lang="en" sz="950">
                <a:solidFill>
                  <a:srgbClr val="ECEFF1"/>
                </a:solidFill>
                <a:latin typeface="Roboto Mono"/>
                <a:ea typeface="Roboto Mono"/>
                <a:cs typeface="Roboto Mono"/>
                <a:sym typeface="Roboto Mono"/>
              </a:rPr>
              <a:t>, batch):</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  logits </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 model(batch[</a:t>
            </a:r>
            <a:r>
              <a:rPr lang="en" sz="950">
                <a:solidFill>
                  <a:srgbClr val="9CCC65"/>
                </a:solidFill>
                <a:latin typeface="Roboto Mono"/>
                <a:ea typeface="Roboto Mono"/>
                <a:cs typeface="Roboto Mono"/>
                <a:sym typeface="Roboto Mono"/>
              </a:rPr>
              <a:t>'image'</a:t>
            </a:r>
            <a:r>
              <a:rPr lang="en" sz="950">
                <a:solidFill>
                  <a:srgbClr val="ECEFF1"/>
                </a:solidFill>
                <a:latin typeface="Roboto Mono"/>
                <a:ea typeface="Roboto Mono"/>
                <a:cs typeface="Roboto Mono"/>
                <a:sym typeface="Roboto Mono"/>
              </a:rPr>
              <a:t>])</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  loss </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 optax.softmax_cross_entropy_with_integer_labels(</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FBC02D"/>
                </a:solidFill>
                <a:latin typeface="Roboto Mono"/>
                <a:ea typeface="Roboto Mono"/>
                <a:cs typeface="Roboto Mono"/>
                <a:sym typeface="Roboto Mono"/>
              </a:rPr>
              <a:t>    logits</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logits, </a:t>
            </a:r>
            <a:r>
              <a:rPr lang="en" sz="950">
                <a:solidFill>
                  <a:srgbClr val="FBC02D"/>
                </a:solidFill>
                <a:latin typeface="Roboto Mono"/>
                <a:ea typeface="Roboto Mono"/>
                <a:cs typeface="Roboto Mono"/>
                <a:sym typeface="Roboto Mono"/>
              </a:rPr>
              <a:t>labels</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batch[</a:t>
            </a:r>
            <a:r>
              <a:rPr lang="en" sz="950">
                <a:solidFill>
                  <a:srgbClr val="9CCC65"/>
                </a:solidFill>
                <a:latin typeface="Roboto Mono"/>
                <a:ea typeface="Roboto Mono"/>
                <a:cs typeface="Roboto Mono"/>
                <a:sym typeface="Roboto Mono"/>
              </a:rPr>
              <a:t>'label'</a:t>
            </a:r>
            <a:r>
              <a:rPr lang="en" sz="950">
                <a:solidFill>
                  <a:srgbClr val="ECEFF1"/>
                </a:solidFill>
                <a:latin typeface="Roboto Mono"/>
                <a:ea typeface="Roboto Mono"/>
                <a:cs typeface="Roboto Mono"/>
                <a:sym typeface="Roboto Mono"/>
              </a:rPr>
              <a:t>]</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  ).mean()</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4DD0E1"/>
                </a:solidFill>
                <a:latin typeface="Roboto Mono"/>
                <a:ea typeface="Roboto Mono"/>
                <a:cs typeface="Roboto Mono"/>
                <a:sym typeface="Roboto Mono"/>
              </a:rPr>
              <a:t>  return</a:t>
            </a:r>
            <a:r>
              <a:rPr lang="en" sz="950">
                <a:solidFill>
                  <a:srgbClr val="ECEFF1"/>
                </a:solidFill>
                <a:latin typeface="Roboto Mono"/>
                <a:ea typeface="Roboto Mono"/>
                <a:cs typeface="Roboto Mono"/>
                <a:sym typeface="Roboto Mono"/>
              </a:rPr>
              <a:t> loss, logits</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a:t>
            </a:r>
            <a:r>
              <a:rPr lang="en" sz="950">
                <a:solidFill>
                  <a:srgbClr val="CE93D8"/>
                </a:solidFill>
                <a:latin typeface="Roboto Mono"/>
                <a:ea typeface="Roboto Mono"/>
                <a:cs typeface="Roboto Mono"/>
                <a:sym typeface="Roboto Mono"/>
              </a:rPr>
              <a:t>nnx</a:t>
            </a:r>
            <a:r>
              <a:rPr lang="en" sz="950">
                <a:solidFill>
                  <a:srgbClr val="ECEFF1"/>
                </a:solidFill>
                <a:latin typeface="Roboto Mono"/>
                <a:ea typeface="Roboto Mono"/>
                <a:cs typeface="Roboto Mono"/>
                <a:sym typeface="Roboto Mono"/>
              </a:rPr>
              <a:t>.</a:t>
            </a:r>
            <a:r>
              <a:rPr lang="en" sz="950">
                <a:solidFill>
                  <a:srgbClr val="CE93D8"/>
                </a:solidFill>
                <a:latin typeface="Roboto Mono"/>
                <a:ea typeface="Roboto Mono"/>
                <a:cs typeface="Roboto Mono"/>
                <a:sym typeface="Roboto Mono"/>
              </a:rPr>
              <a:t>jit</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4DD0E1"/>
                </a:solidFill>
                <a:latin typeface="Roboto Mono"/>
                <a:ea typeface="Roboto Mono"/>
                <a:cs typeface="Roboto Mono"/>
                <a:sym typeface="Roboto Mono"/>
              </a:rPr>
              <a:t>def</a:t>
            </a:r>
            <a:r>
              <a:rPr lang="en" sz="950">
                <a:solidFill>
                  <a:srgbClr val="CE93D8"/>
                </a:solidFill>
                <a:latin typeface="Roboto Mono"/>
                <a:ea typeface="Roboto Mono"/>
                <a:cs typeface="Roboto Mono"/>
                <a:sym typeface="Roboto Mono"/>
              </a:rPr>
              <a:t> train_step</a:t>
            </a:r>
            <a:r>
              <a:rPr lang="en" sz="950">
                <a:solidFill>
                  <a:srgbClr val="ECEFF1"/>
                </a:solidFill>
                <a:latin typeface="Roboto Mono"/>
                <a:ea typeface="Roboto Mono"/>
                <a:cs typeface="Roboto Mono"/>
                <a:sym typeface="Roboto Mono"/>
              </a:rPr>
              <a:t>(model: </a:t>
            </a:r>
            <a:r>
              <a:rPr lang="en" sz="950">
                <a:solidFill>
                  <a:srgbClr val="FBC02D"/>
                </a:solidFill>
                <a:latin typeface="Roboto Mono"/>
                <a:ea typeface="Roboto Mono"/>
                <a:cs typeface="Roboto Mono"/>
                <a:sym typeface="Roboto Mono"/>
              </a:rPr>
              <a:t>CNN</a:t>
            </a:r>
            <a:r>
              <a:rPr lang="en" sz="950">
                <a:solidFill>
                  <a:srgbClr val="ECEFF1"/>
                </a:solidFill>
                <a:latin typeface="Roboto Mono"/>
                <a:ea typeface="Roboto Mono"/>
                <a:cs typeface="Roboto Mono"/>
                <a:sym typeface="Roboto Mono"/>
              </a:rPr>
              <a:t>, optimizer: nnx.Optimizer, metrics: nnx.MultiMetric, batch):</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9CCC65"/>
                </a:solidFill>
                <a:latin typeface="Roboto Mono"/>
                <a:ea typeface="Roboto Mono"/>
                <a:cs typeface="Roboto Mono"/>
                <a:sym typeface="Roboto Mono"/>
              </a:rPr>
              <a:t>  """Train for a single step."""</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  grad_fn </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 nnx.value_and_grad(loss_fn, </a:t>
            </a:r>
            <a:r>
              <a:rPr lang="en" sz="950">
                <a:solidFill>
                  <a:srgbClr val="FBC02D"/>
                </a:solidFill>
                <a:latin typeface="Roboto Mono"/>
                <a:ea typeface="Roboto Mono"/>
                <a:cs typeface="Roboto Mono"/>
                <a:sym typeface="Roboto Mono"/>
              </a:rPr>
              <a:t>has_aux</a:t>
            </a:r>
            <a:r>
              <a:rPr lang="en" sz="950">
                <a:solidFill>
                  <a:srgbClr val="4DD0E1"/>
                </a:solidFill>
                <a:latin typeface="Roboto Mono"/>
                <a:ea typeface="Roboto Mono"/>
                <a:cs typeface="Roboto Mono"/>
                <a:sym typeface="Roboto Mono"/>
              </a:rPr>
              <a:t>=</a:t>
            </a:r>
            <a:r>
              <a:rPr lang="en" sz="950">
                <a:solidFill>
                  <a:srgbClr val="FBC02D"/>
                </a:solidFill>
                <a:latin typeface="Roboto Mono"/>
                <a:ea typeface="Roboto Mono"/>
                <a:cs typeface="Roboto Mono"/>
                <a:sym typeface="Roboto Mono"/>
              </a:rPr>
              <a:t>True</a:t>
            </a:r>
            <a:r>
              <a:rPr lang="en" sz="950">
                <a:solidFill>
                  <a:srgbClr val="ECEFF1"/>
                </a:solidFill>
                <a:latin typeface="Roboto Mono"/>
                <a:ea typeface="Roboto Mono"/>
                <a:cs typeface="Roboto Mono"/>
                <a:sym typeface="Roboto Mono"/>
              </a:rPr>
              <a:t>)</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  (loss, logits), grads </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 grad_fn(model, batch)</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  metrics.update(</a:t>
            </a:r>
            <a:r>
              <a:rPr lang="en" sz="950">
                <a:solidFill>
                  <a:srgbClr val="FBC02D"/>
                </a:solidFill>
                <a:latin typeface="Roboto Mono"/>
                <a:ea typeface="Roboto Mono"/>
                <a:cs typeface="Roboto Mono"/>
                <a:sym typeface="Roboto Mono"/>
              </a:rPr>
              <a:t>loss</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loss, </a:t>
            </a:r>
            <a:r>
              <a:rPr lang="en" sz="950">
                <a:solidFill>
                  <a:srgbClr val="FBC02D"/>
                </a:solidFill>
                <a:latin typeface="Roboto Mono"/>
                <a:ea typeface="Roboto Mono"/>
                <a:cs typeface="Roboto Mono"/>
                <a:sym typeface="Roboto Mono"/>
              </a:rPr>
              <a:t>logits</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logits, </a:t>
            </a:r>
            <a:r>
              <a:rPr lang="en" sz="950">
                <a:solidFill>
                  <a:srgbClr val="FBC02D"/>
                </a:solidFill>
                <a:latin typeface="Roboto Mono"/>
                <a:ea typeface="Roboto Mono"/>
                <a:cs typeface="Roboto Mono"/>
                <a:sym typeface="Roboto Mono"/>
              </a:rPr>
              <a:t>labels</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batch[</a:t>
            </a:r>
            <a:r>
              <a:rPr lang="en" sz="950">
                <a:solidFill>
                  <a:srgbClr val="9CCC65"/>
                </a:solidFill>
                <a:latin typeface="Roboto Mono"/>
                <a:ea typeface="Roboto Mono"/>
                <a:cs typeface="Roboto Mono"/>
                <a:sym typeface="Roboto Mono"/>
              </a:rPr>
              <a:t>'label'</a:t>
            </a:r>
            <a:r>
              <a:rPr lang="en" sz="950">
                <a:solidFill>
                  <a:srgbClr val="ECEFF1"/>
                </a:solidFill>
                <a:latin typeface="Roboto Mono"/>
                <a:ea typeface="Roboto Mono"/>
                <a:cs typeface="Roboto Mono"/>
                <a:sym typeface="Roboto Mono"/>
              </a:rPr>
              <a:t>])  </a:t>
            </a:r>
            <a:r>
              <a:rPr lang="en" sz="950">
                <a:solidFill>
                  <a:srgbClr val="F06292"/>
                </a:solidFill>
                <a:latin typeface="Roboto Mono"/>
                <a:ea typeface="Roboto Mono"/>
                <a:cs typeface="Roboto Mono"/>
                <a:sym typeface="Roboto Mono"/>
              </a:rPr>
              <a:t># In-place updates.</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  optimizer.update(model, grads)  </a:t>
            </a:r>
            <a:r>
              <a:rPr lang="en" sz="950">
                <a:solidFill>
                  <a:srgbClr val="F06292"/>
                </a:solidFill>
                <a:latin typeface="Roboto Mono"/>
                <a:ea typeface="Roboto Mono"/>
                <a:cs typeface="Roboto Mono"/>
                <a:sym typeface="Roboto Mono"/>
              </a:rPr>
              <a:t># In-place updates.</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a:t>
            </a:r>
            <a:r>
              <a:rPr lang="en" sz="950">
                <a:solidFill>
                  <a:srgbClr val="CE93D8"/>
                </a:solidFill>
                <a:latin typeface="Roboto Mono"/>
                <a:ea typeface="Roboto Mono"/>
                <a:cs typeface="Roboto Mono"/>
                <a:sym typeface="Roboto Mono"/>
              </a:rPr>
              <a:t>nnx</a:t>
            </a:r>
            <a:r>
              <a:rPr lang="en" sz="950">
                <a:solidFill>
                  <a:srgbClr val="ECEFF1"/>
                </a:solidFill>
                <a:latin typeface="Roboto Mono"/>
                <a:ea typeface="Roboto Mono"/>
                <a:cs typeface="Roboto Mono"/>
                <a:sym typeface="Roboto Mono"/>
              </a:rPr>
              <a:t>.</a:t>
            </a:r>
            <a:r>
              <a:rPr lang="en" sz="950">
                <a:solidFill>
                  <a:srgbClr val="CE93D8"/>
                </a:solidFill>
                <a:latin typeface="Roboto Mono"/>
                <a:ea typeface="Roboto Mono"/>
                <a:cs typeface="Roboto Mono"/>
                <a:sym typeface="Roboto Mono"/>
              </a:rPr>
              <a:t>jit</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4DD0E1"/>
                </a:solidFill>
                <a:latin typeface="Roboto Mono"/>
                <a:ea typeface="Roboto Mono"/>
                <a:cs typeface="Roboto Mono"/>
                <a:sym typeface="Roboto Mono"/>
              </a:rPr>
              <a:t>def</a:t>
            </a:r>
            <a:r>
              <a:rPr lang="en" sz="950">
                <a:solidFill>
                  <a:srgbClr val="CE93D8"/>
                </a:solidFill>
                <a:latin typeface="Roboto Mono"/>
                <a:ea typeface="Roboto Mono"/>
                <a:cs typeface="Roboto Mono"/>
                <a:sym typeface="Roboto Mono"/>
              </a:rPr>
              <a:t> eval_step</a:t>
            </a:r>
            <a:r>
              <a:rPr lang="en" sz="950">
                <a:solidFill>
                  <a:srgbClr val="ECEFF1"/>
                </a:solidFill>
                <a:latin typeface="Roboto Mono"/>
                <a:ea typeface="Roboto Mono"/>
                <a:cs typeface="Roboto Mono"/>
                <a:sym typeface="Roboto Mono"/>
              </a:rPr>
              <a:t>(model: </a:t>
            </a:r>
            <a:r>
              <a:rPr lang="en" sz="950">
                <a:solidFill>
                  <a:srgbClr val="FBC02D"/>
                </a:solidFill>
                <a:latin typeface="Roboto Mono"/>
                <a:ea typeface="Roboto Mono"/>
                <a:cs typeface="Roboto Mono"/>
                <a:sym typeface="Roboto Mono"/>
              </a:rPr>
              <a:t>CNN</a:t>
            </a:r>
            <a:r>
              <a:rPr lang="en" sz="950">
                <a:solidFill>
                  <a:srgbClr val="ECEFF1"/>
                </a:solidFill>
                <a:latin typeface="Roboto Mono"/>
                <a:ea typeface="Roboto Mono"/>
                <a:cs typeface="Roboto Mono"/>
                <a:sym typeface="Roboto Mono"/>
              </a:rPr>
              <a:t>, metrics: nnx.MultiMetric, batch):</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  loss, logits </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 loss_fn(model, batch)</a:t>
            </a:r>
            <a:endParaRPr sz="950">
              <a:latin typeface="Roboto Mono"/>
              <a:ea typeface="Roboto Mono"/>
              <a:cs typeface="Roboto Mono"/>
              <a:sym typeface="Roboto Mono"/>
            </a:endParaRPr>
          </a:p>
          <a:p>
            <a:pPr indent="0" lvl="0" marL="0" rtl="0" algn="l">
              <a:lnSpc>
                <a:spcPct val="150000"/>
              </a:lnSpc>
              <a:spcBef>
                <a:spcPts val="0"/>
              </a:spcBef>
              <a:spcAft>
                <a:spcPts val="0"/>
              </a:spcAft>
              <a:buNone/>
            </a:pPr>
            <a:r>
              <a:rPr lang="en" sz="950">
                <a:solidFill>
                  <a:srgbClr val="ECEFF1"/>
                </a:solidFill>
                <a:latin typeface="Roboto Mono"/>
                <a:ea typeface="Roboto Mono"/>
                <a:cs typeface="Roboto Mono"/>
                <a:sym typeface="Roboto Mono"/>
              </a:rPr>
              <a:t>  metrics.update(</a:t>
            </a:r>
            <a:r>
              <a:rPr lang="en" sz="950">
                <a:solidFill>
                  <a:srgbClr val="FBC02D"/>
                </a:solidFill>
                <a:latin typeface="Roboto Mono"/>
                <a:ea typeface="Roboto Mono"/>
                <a:cs typeface="Roboto Mono"/>
                <a:sym typeface="Roboto Mono"/>
              </a:rPr>
              <a:t>loss</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loss, </a:t>
            </a:r>
            <a:r>
              <a:rPr lang="en" sz="950">
                <a:solidFill>
                  <a:srgbClr val="FBC02D"/>
                </a:solidFill>
                <a:latin typeface="Roboto Mono"/>
                <a:ea typeface="Roboto Mono"/>
                <a:cs typeface="Roboto Mono"/>
                <a:sym typeface="Roboto Mono"/>
              </a:rPr>
              <a:t>logits</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logits, </a:t>
            </a:r>
            <a:r>
              <a:rPr lang="en" sz="950">
                <a:solidFill>
                  <a:srgbClr val="FBC02D"/>
                </a:solidFill>
                <a:latin typeface="Roboto Mono"/>
                <a:ea typeface="Roboto Mono"/>
                <a:cs typeface="Roboto Mono"/>
                <a:sym typeface="Roboto Mono"/>
              </a:rPr>
              <a:t>labels</a:t>
            </a:r>
            <a:r>
              <a:rPr lang="en" sz="950">
                <a:solidFill>
                  <a:srgbClr val="4DD0E1"/>
                </a:solidFill>
                <a:latin typeface="Roboto Mono"/>
                <a:ea typeface="Roboto Mono"/>
                <a:cs typeface="Roboto Mono"/>
                <a:sym typeface="Roboto Mono"/>
              </a:rPr>
              <a:t>=</a:t>
            </a:r>
            <a:r>
              <a:rPr lang="en" sz="950">
                <a:solidFill>
                  <a:srgbClr val="ECEFF1"/>
                </a:solidFill>
                <a:latin typeface="Roboto Mono"/>
                <a:ea typeface="Roboto Mono"/>
                <a:cs typeface="Roboto Mono"/>
                <a:sym typeface="Roboto Mono"/>
              </a:rPr>
              <a:t>batch[</a:t>
            </a:r>
            <a:r>
              <a:rPr lang="en" sz="950">
                <a:solidFill>
                  <a:srgbClr val="9CCC65"/>
                </a:solidFill>
                <a:latin typeface="Roboto Mono"/>
                <a:ea typeface="Roboto Mono"/>
                <a:cs typeface="Roboto Mono"/>
                <a:sym typeface="Roboto Mono"/>
              </a:rPr>
              <a:t>'label'</a:t>
            </a:r>
            <a:r>
              <a:rPr lang="en" sz="950">
                <a:solidFill>
                  <a:srgbClr val="ECEFF1"/>
                </a:solidFill>
                <a:latin typeface="Roboto Mono"/>
                <a:ea typeface="Roboto Mono"/>
                <a:cs typeface="Roboto Mono"/>
                <a:sym typeface="Roboto Mono"/>
              </a:rPr>
              <a:t>])  </a:t>
            </a:r>
            <a:r>
              <a:rPr lang="en" sz="950">
                <a:solidFill>
                  <a:srgbClr val="F06292"/>
                </a:solidFill>
                <a:latin typeface="Roboto Mono"/>
                <a:ea typeface="Roboto Mono"/>
                <a:cs typeface="Roboto Mono"/>
                <a:sym typeface="Roboto Mono"/>
              </a:rPr>
              <a:t># In-place updates.</a:t>
            </a:r>
            <a:endParaRPr sz="950">
              <a:solidFill>
                <a:srgbClr val="ECEFF1"/>
              </a:solidFill>
              <a:latin typeface="Roboto Mono"/>
              <a:ea typeface="Roboto Mono"/>
              <a:cs typeface="Roboto Mono"/>
              <a:sym typeface="Roboto Mono"/>
            </a:endParaRPr>
          </a:p>
        </p:txBody>
      </p:sp>
      <p:sp>
        <p:nvSpPr>
          <p:cNvPr id="955" name="Google Shape;955;p97"/>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Define training step functions</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9" name="Shape 959"/>
        <p:cNvGrpSpPr/>
        <p:nvPr/>
      </p:nvGrpSpPr>
      <p:grpSpPr>
        <a:xfrm>
          <a:off x="0" y="0"/>
          <a:ext cx="0" cy="0"/>
          <a:chOff x="0" y="0"/>
          <a:chExt cx="0" cy="0"/>
        </a:xfrm>
      </p:grpSpPr>
      <p:sp>
        <p:nvSpPr>
          <p:cNvPr id="960" name="Google Shape;960;p98"/>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epoch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range(num_epochs):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batch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train_dl: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train_step</a:t>
            </a:r>
            <a:r>
              <a:rPr lang="en" sz="1200">
                <a:solidFill>
                  <a:srgbClr val="ECEFF1"/>
                </a:solidFill>
                <a:latin typeface="Roboto Mono"/>
                <a:ea typeface="Roboto Mono"/>
                <a:cs typeface="Roboto Mono"/>
                <a:sym typeface="Roboto Mono"/>
              </a:rPr>
              <a:t>(model, optimizer, metrics, 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step </a:t>
            </a:r>
            <a:r>
              <a:rPr lang="en" sz="1200">
                <a:solidFill>
                  <a:srgbClr val="4DD0E1"/>
                </a:solidFill>
                <a:latin typeface="Roboto Mono"/>
                <a:ea typeface="Roboto Mono"/>
                <a:cs typeface="Roboto Mono"/>
                <a:sym typeface="Roboto Mono"/>
              </a:rPr>
              <a:t>&gt;</a:t>
            </a:r>
            <a:r>
              <a:rPr lang="en" sz="1200">
                <a:solidFill>
                  <a:srgbClr val="FBC02D"/>
                </a:solidFill>
                <a:latin typeface="Roboto Mono"/>
                <a:ea typeface="Roboto Mono"/>
                <a:cs typeface="Roboto Mono"/>
                <a:sym typeface="Roboto Mono"/>
              </a:rPr>
              <a:t> 0</a:t>
            </a:r>
            <a:r>
              <a:rPr lang="en" sz="1200">
                <a:solidFill>
                  <a:srgbClr val="4DD0E1"/>
                </a:solidFill>
                <a:latin typeface="Roboto Mono"/>
                <a:ea typeface="Roboto Mono"/>
                <a:cs typeface="Roboto Mono"/>
                <a:sym typeface="Roboto Mono"/>
              </a:rPr>
              <a:t> and</a:t>
            </a:r>
            <a:r>
              <a:rPr lang="en" sz="1200">
                <a:solidFill>
                  <a:srgbClr val="ECEFF1"/>
                </a:solidFill>
                <a:latin typeface="Roboto Mono"/>
                <a:ea typeface="Roboto Mono"/>
                <a:cs typeface="Roboto Mono"/>
                <a:sym typeface="Roboto Mono"/>
              </a:rPr>
              <a:t> (step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eval_every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0</a:t>
            </a:r>
            <a:r>
              <a:rPr lang="en" sz="1200">
                <a:solidFill>
                  <a:srgbClr val="4DD0E1"/>
                </a:solidFill>
                <a:latin typeface="Roboto Mono"/>
                <a:ea typeface="Roboto Mono"/>
                <a:cs typeface="Roboto Mono"/>
                <a:sym typeface="Roboto Mono"/>
              </a:rPr>
              <a:t> or</a:t>
            </a:r>
            <a:r>
              <a:rPr lang="en" sz="1200">
                <a:solidFill>
                  <a:srgbClr val="ECEFF1"/>
                </a:solidFill>
                <a:latin typeface="Roboto Mono"/>
                <a:ea typeface="Roboto Mono"/>
                <a:cs typeface="Roboto Mono"/>
                <a:sym typeface="Roboto Mono"/>
              </a:rPr>
              <a:t> step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metric, value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metrics.compute().items():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metrics_history[</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'train_</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metric</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].append(value)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metrics.reset()  </a:t>
            </a:r>
            <a:r>
              <a:rPr lang="en" sz="1200">
                <a:solidFill>
                  <a:srgbClr val="F06292"/>
                </a:solidFill>
                <a:latin typeface="Roboto Mono"/>
                <a:ea typeface="Roboto Mono"/>
                <a:cs typeface="Roboto Mono"/>
                <a:sym typeface="Roboto Mono"/>
              </a:rPr>
              <a:t># Reset the metrics for the test set.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test_batch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test_dl: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eval_step(model, metrics, test_batch)</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p:txBody>
      </p:sp>
      <p:sp>
        <p:nvSpPr>
          <p:cNvPr id="961" name="Google Shape;961;p98"/>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Create the training loop</a:t>
            </a:r>
            <a:endParaRPr>
              <a:solidFill>
                <a:schemeClr val="lt2"/>
              </a:solidFill>
            </a:endParaRPr>
          </a:p>
        </p:txBody>
      </p:sp>
      <p:pic>
        <p:nvPicPr>
          <p:cNvPr id="962" name="Google Shape;962;p98" title="Screenshot 2025-05-05 at 14.01.18.png"/>
          <p:cNvPicPr preferRelativeResize="0"/>
          <p:nvPr/>
        </p:nvPicPr>
        <p:blipFill>
          <a:blip r:embed="rId3">
            <a:alphaModFix/>
          </a:blip>
          <a:stretch>
            <a:fillRect/>
          </a:stretch>
        </p:blipFill>
        <p:spPr>
          <a:xfrm>
            <a:off x="6988775" y="540775"/>
            <a:ext cx="2052950" cy="1537600"/>
          </a:xfrm>
          <a:prstGeom prst="rect">
            <a:avLst/>
          </a:prstGeom>
          <a:noFill/>
          <a:ln>
            <a:noFill/>
          </a:ln>
        </p:spPr>
      </p:pic>
      <p:pic>
        <p:nvPicPr>
          <p:cNvPr id="963" name="Google Shape;963;p98" title="Screenshot 2025-05-05 at 14.02.18.png"/>
          <p:cNvPicPr preferRelativeResize="0"/>
          <p:nvPr/>
        </p:nvPicPr>
        <p:blipFill>
          <a:blip r:embed="rId4">
            <a:alphaModFix/>
          </a:blip>
          <a:stretch>
            <a:fillRect/>
          </a:stretch>
        </p:blipFill>
        <p:spPr>
          <a:xfrm>
            <a:off x="6988778" y="2487485"/>
            <a:ext cx="2052950" cy="153009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7" name="Shape 967"/>
        <p:cNvGrpSpPr/>
        <p:nvPr/>
      </p:nvGrpSpPr>
      <p:grpSpPr>
        <a:xfrm>
          <a:off x="0" y="0"/>
          <a:ext cx="0" cy="0"/>
          <a:chOff x="0" y="0"/>
          <a:chExt cx="0" cy="0"/>
        </a:xfrm>
      </p:grpSpPr>
      <p:sp>
        <p:nvSpPr>
          <p:cNvPr id="968" name="Google Shape;968;p99"/>
          <p:cNvSpPr txBox="1"/>
          <p:nvPr/>
        </p:nvSpPr>
        <p:spPr>
          <a:xfrm>
            <a:off x="375525" y="933125"/>
            <a:ext cx="8352600" cy="3982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model.eval() </a:t>
            </a:r>
            <a:r>
              <a:rPr lang="en" sz="1050">
                <a:solidFill>
                  <a:srgbClr val="F06292"/>
                </a:solidFill>
                <a:latin typeface="Roboto Mono"/>
                <a:ea typeface="Roboto Mono"/>
                <a:cs typeface="Roboto Mono"/>
                <a:sym typeface="Roboto Mono"/>
              </a:rPr>
              <a:t># Switch to evaluation mode.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a:t>
            </a:r>
            <a:r>
              <a:rPr lang="en" sz="1050">
                <a:solidFill>
                  <a:srgbClr val="CE93D8"/>
                </a:solidFill>
                <a:latin typeface="Roboto Mono"/>
                <a:ea typeface="Roboto Mono"/>
                <a:cs typeface="Roboto Mono"/>
                <a:sym typeface="Roboto Mono"/>
              </a:rPr>
              <a:t>nnx</a:t>
            </a:r>
            <a:r>
              <a:rPr lang="en" sz="1050">
                <a:solidFill>
                  <a:srgbClr val="ECEFF1"/>
                </a:solidFill>
                <a:latin typeface="Roboto Mono"/>
                <a:ea typeface="Roboto Mono"/>
                <a:cs typeface="Roboto Mono"/>
                <a:sym typeface="Roboto Mono"/>
              </a:rPr>
              <a:t>.</a:t>
            </a:r>
            <a:r>
              <a:rPr lang="en" sz="1050">
                <a:solidFill>
                  <a:srgbClr val="CE93D8"/>
                </a:solidFill>
                <a:latin typeface="Roboto Mono"/>
                <a:ea typeface="Roboto Mono"/>
                <a:cs typeface="Roboto Mono"/>
                <a:sym typeface="Roboto Mono"/>
              </a:rPr>
              <a:t>jit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def</a:t>
            </a:r>
            <a:r>
              <a:rPr lang="en" sz="1050">
                <a:solidFill>
                  <a:srgbClr val="CE93D8"/>
                </a:solidFill>
                <a:latin typeface="Roboto Mono"/>
                <a:ea typeface="Roboto Mono"/>
                <a:cs typeface="Roboto Mono"/>
                <a:sym typeface="Roboto Mono"/>
              </a:rPr>
              <a:t> pred_step</a:t>
            </a:r>
            <a:r>
              <a:rPr lang="en" sz="1050">
                <a:solidFill>
                  <a:srgbClr val="ECEFF1"/>
                </a:solidFill>
                <a:latin typeface="Roboto Mono"/>
                <a:ea typeface="Roboto Mono"/>
                <a:cs typeface="Roboto Mono"/>
                <a:sym typeface="Roboto Mono"/>
              </a:rPr>
              <a:t>(model: </a:t>
            </a:r>
            <a:r>
              <a:rPr lang="en" sz="1050">
                <a:solidFill>
                  <a:srgbClr val="FBC02D"/>
                </a:solidFill>
                <a:latin typeface="Roboto Mono"/>
                <a:ea typeface="Roboto Mono"/>
                <a:cs typeface="Roboto Mono"/>
                <a:sym typeface="Roboto Mono"/>
              </a:rPr>
              <a:t>CNN</a:t>
            </a:r>
            <a:r>
              <a:rPr lang="en" sz="1050">
                <a:solidFill>
                  <a:srgbClr val="ECEFF1"/>
                </a:solidFill>
                <a:latin typeface="Roboto Mono"/>
                <a:ea typeface="Roboto Mono"/>
                <a:cs typeface="Roboto Mono"/>
                <a:sym typeface="Roboto Mono"/>
              </a:rPr>
              <a:t>, batch):</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logits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model(batch[</a:t>
            </a:r>
            <a:r>
              <a:rPr lang="en" sz="1050">
                <a:solidFill>
                  <a:srgbClr val="9CCC65"/>
                </a:solidFill>
                <a:latin typeface="Roboto Mono"/>
                <a:ea typeface="Roboto Mono"/>
                <a:cs typeface="Roboto Mono"/>
                <a:sym typeface="Roboto Mono"/>
              </a:rPr>
              <a:t>'image'</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ECEFF1"/>
                </a:solidFill>
                <a:latin typeface="Roboto Mono"/>
                <a:ea typeface="Roboto Mono"/>
                <a:cs typeface="Roboto Mono"/>
                <a:sym typeface="Roboto Mono"/>
              </a:rPr>
              <a:t> logits.argmax(</a:t>
            </a:r>
            <a:r>
              <a:rPr lang="en" sz="1050">
                <a:solidFill>
                  <a:srgbClr val="FBC02D"/>
                </a:solidFill>
                <a:latin typeface="Roboto Mono"/>
                <a:ea typeface="Roboto Mono"/>
                <a:cs typeface="Roboto Mono"/>
                <a:sym typeface="Roboto Mono"/>
              </a:rPr>
              <a:t>axis</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1</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test_batch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next(iter(test_dl))</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pred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pred_step(model, test_batch)</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fig, axs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plt.subplots(</a:t>
            </a:r>
            <a:r>
              <a:rPr lang="en" sz="1050">
                <a:solidFill>
                  <a:srgbClr val="FBC02D"/>
                </a:solidFill>
                <a:latin typeface="Roboto Mono"/>
                <a:ea typeface="Roboto Mono"/>
                <a:cs typeface="Roboto Mono"/>
                <a:sym typeface="Roboto Mono"/>
              </a:rPr>
              <a:t>5</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5</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figsize</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12</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12</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for</a:t>
            </a:r>
            <a:r>
              <a:rPr lang="en" sz="1050">
                <a:solidFill>
                  <a:srgbClr val="ECEFF1"/>
                </a:solidFill>
                <a:latin typeface="Roboto Mono"/>
                <a:ea typeface="Roboto Mono"/>
                <a:cs typeface="Roboto Mono"/>
                <a:sym typeface="Roboto Mono"/>
              </a:rPr>
              <a:t> i, ax </a:t>
            </a:r>
            <a:r>
              <a:rPr lang="en" sz="1050">
                <a:solidFill>
                  <a:srgbClr val="4DD0E1"/>
                </a:solidFill>
                <a:latin typeface="Roboto Mono"/>
                <a:ea typeface="Roboto Mono"/>
                <a:cs typeface="Roboto Mono"/>
                <a:sym typeface="Roboto Mono"/>
              </a:rPr>
              <a:t>in</a:t>
            </a:r>
            <a:r>
              <a:rPr lang="en" sz="1050">
                <a:solidFill>
                  <a:srgbClr val="ECEFF1"/>
                </a:solidFill>
                <a:latin typeface="Roboto Mono"/>
                <a:ea typeface="Roboto Mono"/>
                <a:cs typeface="Roboto Mono"/>
                <a:sym typeface="Roboto Mono"/>
              </a:rPr>
              <a:t> enumerate(axs.flatten()):</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ax.imshow(test_batch[</a:t>
            </a:r>
            <a:r>
              <a:rPr lang="en" sz="1050">
                <a:solidFill>
                  <a:srgbClr val="9CCC65"/>
                </a:solidFill>
                <a:latin typeface="Roboto Mono"/>
                <a:ea typeface="Roboto Mono"/>
                <a:cs typeface="Roboto Mono"/>
                <a:sym typeface="Roboto Mono"/>
              </a:rPr>
              <a:t>'image'</a:t>
            </a:r>
            <a:r>
              <a:rPr lang="en" sz="1050">
                <a:solidFill>
                  <a:srgbClr val="ECEFF1"/>
                </a:solidFill>
                <a:latin typeface="Roboto Mono"/>
                <a:ea typeface="Roboto Mono"/>
                <a:cs typeface="Roboto Mono"/>
                <a:sym typeface="Roboto Mono"/>
              </a:rPr>
              <a:t>][i, </a:t>
            </a:r>
            <a:r>
              <a:rPr lang="en" sz="1050">
                <a:solidFill>
                  <a:srgbClr val="FBC02D"/>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0</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cmap</a:t>
            </a:r>
            <a:r>
              <a:rPr lang="en" sz="1050">
                <a:solidFill>
                  <a:srgbClr val="4DD0E1"/>
                </a:solidFill>
                <a:latin typeface="Roboto Mono"/>
                <a:ea typeface="Roboto Mono"/>
                <a:cs typeface="Roboto Mono"/>
                <a:sym typeface="Roboto Mono"/>
              </a:rPr>
              <a:t>=</a:t>
            </a:r>
            <a:r>
              <a:rPr lang="en" sz="1050">
                <a:solidFill>
                  <a:srgbClr val="9CCC65"/>
                </a:solidFill>
                <a:latin typeface="Roboto Mono"/>
                <a:ea typeface="Roboto Mono"/>
                <a:cs typeface="Roboto Mono"/>
                <a:sym typeface="Roboto Mono"/>
              </a:rPr>
              <a:t>'gray'</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ax.set_title(</a:t>
            </a:r>
            <a:r>
              <a:rPr lang="en" sz="1050">
                <a:solidFill>
                  <a:srgbClr val="4DD0E1"/>
                </a:solidFill>
                <a:latin typeface="Roboto Mono"/>
                <a:ea typeface="Roboto Mono"/>
                <a:cs typeface="Roboto Mono"/>
                <a:sym typeface="Roboto Mono"/>
              </a:rPr>
              <a:t>f</a:t>
            </a:r>
            <a:r>
              <a:rPr lang="en" sz="1050">
                <a:solidFill>
                  <a:srgbClr val="9CCC65"/>
                </a:solidFill>
                <a:latin typeface="Roboto Mono"/>
                <a:ea typeface="Roboto Mono"/>
                <a:cs typeface="Roboto Mono"/>
                <a:sym typeface="Roboto Mono"/>
              </a:rPr>
              <a:t>'label=</a:t>
            </a:r>
            <a:r>
              <a:rPr lang="en" sz="1050">
                <a:solidFill>
                  <a:srgbClr val="FBC02D"/>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pred[i]</a:t>
            </a:r>
            <a:r>
              <a:rPr lang="en" sz="1050">
                <a:solidFill>
                  <a:srgbClr val="FBC02D"/>
                </a:solidFill>
                <a:latin typeface="Roboto Mono"/>
                <a:ea typeface="Roboto Mono"/>
                <a:cs typeface="Roboto Mono"/>
                <a:sym typeface="Roboto Mono"/>
              </a:rPr>
              <a:t>}</a:t>
            </a:r>
            <a:r>
              <a:rPr lang="en" sz="1050">
                <a:solidFill>
                  <a:srgbClr val="9CCC65"/>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ax.axis(</a:t>
            </a:r>
            <a:r>
              <a:rPr lang="en" sz="1050">
                <a:solidFill>
                  <a:srgbClr val="9CCC65"/>
                </a:solidFill>
                <a:latin typeface="Roboto Mono"/>
                <a:ea typeface="Roboto Mono"/>
                <a:cs typeface="Roboto Mono"/>
                <a:sym typeface="Roboto Mono"/>
              </a:rPr>
              <a:t>'off'</a:t>
            </a:r>
            <a:r>
              <a:rPr lang="en" sz="1050">
                <a:solidFill>
                  <a:srgbClr val="ECEFF1"/>
                </a:solidFill>
                <a:latin typeface="Roboto Mono"/>
                <a:ea typeface="Roboto Mono"/>
                <a:cs typeface="Roboto Mono"/>
                <a:sym typeface="Roboto Mono"/>
              </a:rPr>
              <a:t>)</a:t>
            </a:r>
            <a:endParaRPr sz="105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solidFill>
                <a:srgbClr val="4DD0E1"/>
              </a:solidFill>
              <a:latin typeface="Roboto Mono"/>
              <a:ea typeface="Roboto Mono"/>
              <a:cs typeface="Roboto Mono"/>
              <a:sym typeface="Roboto Mono"/>
            </a:endParaRPr>
          </a:p>
        </p:txBody>
      </p:sp>
      <p:sp>
        <p:nvSpPr>
          <p:cNvPr id="969" name="Google Shape;969;p99"/>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Run a few test images</a:t>
            </a:r>
            <a:endParaRPr>
              <a:solidFill>
                <a:schemeClr val="lt2"/>
              </a:solidFill>
            </a:endParaRPr>
          </a:p>
        </p:txBody>
      </p:sp>
      <p:pic>
        <p:nvPicPr>
          <p:cNvPr id="970" name="Google Shape;970;p99" title="Screenshot 2025-05-05 at 14.03.44.png"/>
          <p:cNvPicPr preferRelativeResize="0"/>
          <p:nvPr/>
        </p:nvPicPr>
        <p:blipFill>
          <a:blip r:embed="rId3">
            <a:alphaModFix/>
          </a:blip>
          <a:stretch>
            <a:fillRect/>
          </a:stretch>
        </p:blipFill>
        <p:spPr>
          <a:xfrm>
            <a:off x="5186648" y="714175"/>
            <a:ext cx="3957350" cy="39813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100"/>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976" name="Google Shape;976;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977" name="Google Shape;977;p100"/>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101"/>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983" name="Google Shape;983;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03" name="Shape 903"/>
        <p:cNvGrpSpPr/>
        <p:nvPr/>
      </p:nvGrpSpPr>
      <p:grpSpPr>
        <a:xfrm>
          <a:off x="0" y="0"/>
          <a:ext cx="0" cy="0"/>
          <a:chOff x="0" y="0"/>
          <a:chExt cx="0" cy="0"/>
        </a:xfrm>
      </p:grpSpPr>
      <p:sp>
        <p:nvSpPr>
          <p:cNvPr id="904" name="Google Shape;904;p89"/>
          <p:cNvSpPr txBox="1"/>
          <p:nvPr/>
        </p:nvSpPr>
        <p:spPr>
          <a:xfrm>
            <a:off x="375525" y="933125"/>
            <a:ext cx="8558400" cy="2793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50">
                <a:solidFill>
                  <a:srgbClr val="F06292"/>
                </a:solidFill>
                <a:latin typeface="Roboto Mono"/>
                <a:ea typeface="Roboto Mono"/>
                <a:cs typeface="Roboto Mono"/>
                <a:sym typeface="Roboto Mono"/>
              </a:rPr>
              <a:t>#!wget -nc https://huggingface.co/datasets/ylecun/mnist/resolve/main/mnist/train-00000-of-00001.parquet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06292"/>
                </a:solidFill>
                <a:latin typeface="Roboto Mono"/>
                <a:ea typeface="Roboto Mono"/>
                <a:cs typeface="Roboto Mono"/>
                <a:sym typeface="Roboto Mono"/>
              </a:rPr>
              <a:t>#!wget -nc https://huggingface.co/datasets/ylecun/mnist/resolve/main/mnist/test-00000-of-00001.parquet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import</a:t>
            </a:r>
            <a:r>
              <a:rPr lang="en" sz="1050">
                <a:solidFill>
                  <a:srgbClr val="ECEFF1"/>
                </a:solidFill>
                <a:latin typeface="Roboto Mono"/>
                <a:ea typeface="Roboto Mono"/>
                <a:cs typeface="Roboto Mono"/>
                <a:sym typeface="Roboto Mono"/>
              </a:rPr>
              <a:t> pandas </a:t>
            </a:r>
            <a:r>
              <a:rPr lang="en" sz="1050">
                <a:solidFill>
                  <a:srgbClr val="4DD0E1"/>
                </a:solidFill>
                <a:latin typeface="Roboto Mono"/>
                <a:ea typeface="Roboto Mono"/>
                <a:cs typeface="Roboto Mono"/>
                <a:sym typeface="Roboto Mono"/>
              </a:rPr>
              <a:t>as</a:t>
            </a:r>
            <a:r>
              <a:rPr lang="en" sz="1050">
                <a:solidFill>
                  <a:srgbClr val="ECEFF1"/>
                </a:solidFill>
                <a:latin typeface="Roboto Mono"/>
                <a:ea typeface="Roboto Mono"/>
                <a:cs typeface="Roboto Mono"/>
                <a:sym typeface="Roboto Mono"/>
              </a:rPr>
              <a:t> pd</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train_file_path </a:t>
            </a:r>
            <a:r>
              <a:rPr lang="en" sz="1050">
                <a:solidFill>
                  <a:srgbClr val="4DD0E1"/>
                </a:solidFill>
                <a:latin typeface="Roboto Mono"/>
                <a:ea typeface="Roboto Mono"/>
                <a:cs typeface="Roboto Mono"/>
                <a:sym typeface="Roboto Mono"/>
              </a:rPr>
              <a:t>=</a:t>
            </a:r>
            <a:r>
              <a:rPr lang="en" sz="1050">
                <a:solidFill>
                  <a:srgbClr val="9CCC65"/>
                </a:solidFill>
                <a:latin typeface="Roboto Mono"/>
                <a:ea typeface="Roboto Mono"/>
                <a:cs typeface="Roboto Mono"/>
                <a:sym typeface="Roboto Mono"/>
              </a:rPr>
              <a:t> '/content/train-00000-of-00001.parquet'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test_file_path </a:t>
            </a:r>
            <a:r>
              <a:rPr lang="en" sz="1050">
                <a:solidFill>
                  <a:srgbClr val="4DD0E1"/>
                </a:solidFill>
                <a:latin typeface="Roboto Mono"/>
                <a:ea typeface="Roboto Mono"/>
                <a:cs typeface="Roboto Mono"/>
                <a:sym typeface="Roboto Mono"/>
              </a:rPr>
              <a:t>=</a:t>
            </a:r>
            <a:r>
              <a:rPr lang="en" sz="1050">
                <a:solidFill>
                  <a:srgbClr val="9CCC65"/>
                </a:solidFill>
                <a:latin typeface="Roboto Mono"/>
                <a:ea typeface="Roboto Mono"/>
                <a:cs typeface="Roboto Mono"/>
                <a:sym typeface="Roboto Mono"/>
              </a:rPr>
              <a:t> '/content/test-00000-of-00001.parquet'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mnist_train_df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pd.read_parquet(train_file_path)</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mnist_test_df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pd.read_parquet(test_file_path)</a:t>
            </a:r>
            <a:endParaRPr sz="105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F06292"/>
              </a:solidFill>
              <a:latin typeface="Roboto Mono"/>
              <a:ea typeface="Roboto Mono"/>
              <a:cs typeface="Roboto Mono"/>
              <a:sym typeface="Roboto Mono"/>
            </a:endParaRPr>
          </a:p>
        </p:txBody>
      </p:sp>
      <p:sp>
        <p:nvSpPr>
          <p:cNvPr id="905" name="Google Shape;905;p89"/>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Download the MNIST dataset</a:t>
            </a:r>
            <a:endParaRPr>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09" name="Shape 909"/>
        <p:cNvGrpSpPr/>
        <p:nvPr/>
      </p:nvGrpSpPr>
      <p:grpSpPr>
        <a:xfrm>
          <a:off x="0" y="0"/>
          <a:ext cx="0" cy="0"/>
          <a:chOff x="0" y="0"/>
          <a:chExt cx="0" cy="0"/>
        </a:xfrm>
      </p:grpSpPr>
      <p:sp>
        <p:nvSpPr>
          <p:cNvPr id="910" name="Google Shape;910;p90"/>
          <p:cNvSpPr txBox="1"/>
          <p:nvPr/>
        </p:nvSpPr>
        <p:spPr>
          <a:xfrm>
            <a:off x="375525" y="933125"/>
            <a:ext cx="8558400" cy="4225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class</a:t>
            </a:r>
            <a:r>
              <a:rPr lang="en" sz="1050">
                <a:solidFill>
                  <a:srgbClr val="CE93D8"/>
                </a:solidFill>
                <a:latin typeface="Roboto Mono"/>
                <a:ea typeface="Roboto Mono"/>
                <a:cs typeface="Roboto Mono"/>
                <a:sym typeface="Roboto Mono"/>
              </a:rPr>
              <a:t> Dataset</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def</a:t>
            </a:r>
            <a:r>
              <a:rPr lang="en" sz="1050">
                <a:solidFill>
                  <a:srgbClr val="ECEFF1"/>
                </a:solidFill>
                <a:latin typeface="Roboto Mono"/>
                <a:ea typeface="Roboto Mono"/>
                <a:cs typeface="Roboto Mono"/>
                <a:sym typeface="Roboto Mono"/>
              </a:rPr>
              <a:t> __init__(self, df):</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BC02D"/>
                </a:solidFill>
                <a:latin typeface="Roboto Mono"/>
                <a:ea typeface="Roboto Mono"/>
                <a:cs typeface="Roboto Mono"/>
                <a:sym typeface="Roboto Mono"/>
              </a:rPr>
              <a:t>        self</a:t>
            </a:r>
            <a:r>
              <a:rPr lang="en" sz="1050">
                <a:solidFill>
                  <a:srgbClr val="ECEFF1"/>
                </a:solidFill>
                <a:latin typeface="Roboto Mono"/>
                <a:ea typeface="Roboto Mono"/>
                <a:cs typeface="Roboto Mono"/>
                <a:sym typeface="Roboto Mono"/>
              </a:rPr>
              <a:t>.df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df</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def</a:t>
            </a:r>
            <a:r>
              <a:rPr lang="en" sz="1050">
                <a:solidFill>
                  <a:srgbClr val="ECEFF1"/>
                </a:solidFill>
                <a:latin typeface="Roboto Mono"/>
                <a:ea typeface="Roboto Mono"/>
                <a:cs typeface="Roboto Mono"/>
                <a:sym typeface="Roboto Mono"/>
              </a:rPr>
              <a:t> __len__(self):</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ECEFF1"/>
                </a:solidFill>
                <a:latin typeface="Roboto Mono"/>
                <a:ea typeface="Roboto Mono"/>
                <a:cs typeface="Roboto Mono"/>
                <a:sym typeface="Roboto Mono"/>
              </a:rPr>
              <a:t> len(</a:t>
            </a:r>
            <a:r>
              <a:rPr lang="en" sz="1050">
                <a:solidFill>
                  <a:srgbClr val="FBC02D"/>
                </a:solidFill>
                <a:latin typeface="Roboto Mono"/>
                <a:ea typeface="Roboto Mono"/>
                <a:cs typeface="Roboto Mono"/>
                <a:sym typeface="Roboto Mono"/>
              </a:rPr>
              <a:t>self</a:t>
            </a:r>
            <a:r>
              <a:rPr lang="en" sz="1050">
                <a:solidFill>
                  <a:srgbClr val="ECEFF1"/>
                </a:solidFill>
                <a:latin typeface="Roboto Mono"/>
                <a:ea typeface="Roboto Mono"/>
                <a:cs typeface="Roboto Mono"/>
                <a:sym typeface="Roboto Mono"/>
              </a:rPr>
              <a:t>.df)</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def</a:t>
            </a:r>
            <a:r>
              <a:rPr lang="en" sz="1050">
                <a:solidFill>
                  <a:srgbClr val="ECEFF1"/>
                </a:solidFill>
                <a:latin typeface="Roboto Mono"/>
                <a:ea typeface="Roboto Mono"/>
                <a:cs typeface="Roboto Mono"/>
                <a:sym typeface="Roboto Mono"/>
              </a:rPr>
              <a:t> __getitem__(self, index):</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ECEFF1"/>
                </a:solidFill>
                <a:latin typeface="Roboto Mono"/>
                <a:ea typeface="Roboto Mono"/>
                <a:cs typeface="Roboto Mono"/>
                <a:sym typeface="Roboto Mono"/>
              </a:rPr>
              <a:t> convert_to_numpy(</a:t>
            </a:r>
            <a:r>
              <a:rPr lang="en" sz="1050">
                <a:solidFill>
                  <a:srgbClr val="FBC02D"/>
                </a:solidFill>
                <a:latin typeface="Roboto Mono"/>
                <a:ea typeface="Roboto Mono"/>
                <a:cs typeface="Roboto Mono"/>
                <a:sym typeface="Roboto Mono"/>
              </a:rPr>
              <a:t>self</a:t>
            </a:r>
            <a:r>
              <a:rPr lang="en" sz="1050">
                <a:solidFill>
                  <a:srgbClr val="ECEFF1"/>
                </a:solidFill>
                <a:latin typeface="Roboto Mono"/>
                <a:ea typeface="Roboto Mono"/>
                <a:cs typeface="Roboto Mono"/>
                <a:sym typeface="Roboto Mono"/>
              </a:rPr>
              <a:t>.df.iloc[index])</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def</a:t>
            </a:r>
            <a:r>
              <a:rPr lang="en" sz="1050">
                <a:solidFill>
                  <a:srgbClr val="CE93D8"/>
                </a:solidFill>
                <a:latin typeface="Roboto Mono"/>
                <a:ea typeface="Roboto Mono"/>
                <a:cs typeface="Roboto Mono"/>
                <a:sym typeface="Roboto Mono"/>
              </a:rPr>
              <a:t> convert_to_numpy</a:t>
            </a:r>
            <a:r>
              <a:rPr lang="en" sz="1050">
                <a:solidFill>
                  <a:srgbClr val="ECEFF1"/>
                </a:solidFill>
                <a:latin typeface="Roboto Mono"/>
                <a:ea typeface="Roboto Mono"/>
                <a:cs typeface="Roboto Mono"/>
                <a:sym typeface="Roboto Mono"/>
              </a:rPr>
              <a:t>(data_dict):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png_bytes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data_dict[</a:t>
            </a:r>
            <a:r>
              <a:rPr lang="en" sz="1050">
                <a:solidFill>
                  <a:srgbClr val="9CCC65"/>
                </a:solidFill>
                <a:latin typeface="Roboto Mono"/>
                <a:ea typeface="Roboto Mono"/>
                <a:cs typeface="Roboto Mono"/>
                <a:sym typeface="Roboto Mono"/>
              </a:rPr>
              <a:t>'image'</a:t>
            </a:r>
            <a:r>
              <a:rPr lang="en" sz="1050">
                <a:solidFill>
                  <a:srgbClr val="ECEFF1"/>
                </a:solidFill>
                <a:latin typeface="Roboto Mono"/>
                <a:ea typeface="Roboto Mono"/>
                <a:cs typeface="Roboto Mono"/>
                <a:sym typeface="Roboto Mono"/>
              </a:rPr>
              <a:t>][</a:t>
            </a:r>
            <a:r>
              <a:rPr lang="en" sz="1050">
                <a:solidFill>
                  <a:srgbClr val="9CCC65"/>
                </a:solidFill>
                <a:latin typeface="Roboto Mono"/>
                <a:ea typeface="Roboto Mono"/>
                <a:cs typeface="Roboto Mono"/>
                <a:sym typeface="Roboto Mono"/>
              </a:rPr>
              <a:t>'bytes'</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image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Image.open(io.BytesIO(png_bytes))</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image_array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np.array(image, </a:t>
            </a:r>
            <a:r>
              <a:rPr lang="en" sz="1050">
                <a:solidFill>
                  <a:srgbClr val="FBC02D"/>
                </a:solidFill>
                <a:latin typeface="Roboto Mono"/>
                <a:ea typeface="Roboto Mono"/>
                <a:cs typeface="Roboto Mono"/>
                <a:sym typeface="Roboto Mono"/>
              </a:rPr>
              <a:t>dtype</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np.float32) </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 255.0</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label_array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np.array(data_dict[</a:t>
            </a:r>
            <a:r>
              <a:rPr lang="en" sz="1050">
                <a:solidFill>
                  <a:srgbClr val="9CCC65"/>
                </a:solidFill>
                <a:latin typeface="Roboto Mono"/>
                <a:ea typeface="Roboto Mono"/>
                <a:cs typeface="Roboto Mono"/>
                <a:sym typeface="Roboto Mono"/>
              </a:rPr>
              <a:t>'label'</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ECEFF1"/>
                </a:solidFill>
                <a:latin typeface="Roboto Mono"/>
                <a:ea typeface="Roboto Mono"/>
                <a:cs typeface="Roboto Mono"/>
                <a:sym typeface="Roboto Mono"/>
              </a:rPr>
              <a:t> {</a:t>
            </a:r>
            <a:r>
              <a:rPr lang="en" sz="1050">
                <a:solidFill>
                  <a:srgbClr val="9CCC65"/>
                </a:solidFill>
                <a:latin typeface="Roboto Mono"/>
                <a:ea typeface="Roboto Mono"/>
                <a:cs typeface="Roboto Mono"/>
                <a:sym typeface="Roboto Mono"/>
              </a:rPr>
              <a:t>'image'</a:t>
            </a:r>
            <a:r>
              <a:rPr lang="en" sz="1050">
                <a:solidFill>
                  <a:srgbClr val="ECEFF1"/>
                </a:solidFill>
                <a:latin typeface="Roboto Mono"/>
                <a:ea typeface="Roboto Mono"/>
                <a:cs typeface="Roboto Mono"/>
                <a:sym typeface="Roboto Mono"/>
              </a:rPr>
              <a:t>:image_array[:,:,np.newaxis], </a:t>
            </a:r>
            <a:r>
              <a:rPr lang="en" sz="1050">
                <a:solidFill>
                  <a:srgbClr val="9CCC65"/>
                </a:solidFill>
                <a:latin typeface="Roboto Mono"/>
                <a:ea typeface="Roboto Mono"/>
                <a:cs typeface="Roboto Mono"/>
                <a:sym typeface="Roboto Mono"/>
              </a:rPr>
              <a:t>'label'</a:t>
            </a:r>
            <a:r>
              <a:rPr lang="en" sz="1050">
                <a:solidFill>
                  <a:srgbClr val="ECEFF1"/>
                </a:solidFill>
                <a:latin typeface="Roboto Mono"/>
                <a:ea typeface="Roboto Mono"/>
                <a:cs typeface="Roboto Mono"/>
                <a:sym typeface="Roboto Mono"/>
              </a:rPr>
              <a:t>:label_array}</a:t>
            </a:r>
            <a:endParaRPr sz="105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solidFill>
                <a:srgbClr val="F06292"/>
              </a:solidFill>
              <a:latin typeface="Roboto Mono"/>
              <a:ea typeface="Roboto Mono"/>
              <a:cs typeface="Roboto Mono"/>
              <a:sym typeface="Roboto Mono"/>
            </a:endParaRPr>
          </a:p>
        </p:txBody>
      </p:sp>
      <p:sp>
        <p:nvSpPr>
          <p:cNvPr id="911" name="Google Shape;911;p90"/>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Get the datasets ready</a:t>
            </a:r>
            <a:endParaRPr>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15" name="Shape 915"/>
        <p:cNvGrpSpPr/>
        <p:nvPr/>
      </p:nvGrpSpPr>
      <p:grpSpPr>
        <a:xfrm>
          <a:off x="0" y="0"/>
          <a:ext cx="0" cy="0"/>
          <a:chOff x="0" y="0"/>
          <a:chExt cx="0" cy="0"/>
        </a:xfrm>
      </p:grpSpPr>
      <p:sp>
        <p:nvSpPr>
          <p:cNvPr id="916" name="Google Shape;916;p91"/>
          <p:cNvSpPr txBox="1"/>
          <p:nvPr/>
        </p:nvSpPr>
        <p:spPr>
          <a:xfrm>
            <a:off x="375525" y="933125"/>
            <a:ext cx="8558400" cy="4263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rgbClr val="ECEFF1"/>
                </a:solidFill>
                <a:latin typeface="Roboto Mono"/>
                <a:ea typeface="Roboto Mono"/>
                <a:cs typeface="Roboto Mono"/>
                <a:sym typeface="Roboto Mono"/>
              </a:rPr>
              <a:t>mnist_train </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 Dataset(mnist_train_df)</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ECEFF1"/>
                </a:solidFill>
                <a:latin typeface="Roboto Mono"/>
                <a:ea typeface="Roboto Mono"/>
                <a:cs typeface="Roboto Mono"/>
                <a:sym typeface="Roboto Mono"/>
              </a:rPr>
              <a:t>mnist_test </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 Dataset(mnist_test_df)</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ECEFF1"/>
                </a:solidFill>
                <a:latin typeface="Roboto Mono"/>
                <a:ea typeface="Roboto Mono"/>
                <a:cs typeface="Roboto Mono"/>
                <a:sym typeface="Roboto Mono"/>
              </a:rPr>
              <a:t>sampler </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 </a:t>
            </a:r>
            <a:r>
              <a:rPr lang="en" sz="1000">
                <a:solidFill>
                  <a:srgbClr val="ECEFF1"/>
                </a:solidFill>
                <a:latin typeface="Roboto Mono"/>
                <a:ea typeface="Roboto Mono"/>
                <a:cs typeface="Roboto Mono"/>
                <a:sym typeface="Roboto Mono"/>
              </a:rPr>
              <a:t>grain</a:t>
            </a:r>
            <a:r>
              <a:rPr lang="en" sz="1000">
                <a:solidFill>
                  <a:srgbClr val="ECEFF1"/>
                </a:solidFill>
                <a:latin typeface="Roboto Mono"/>
                <a:ea typeface="Roboto Mono"/>
                <a:cs typeface="Roboto Mono"/>
                <a:sym typeface="Roboto Mono"/>
              </a:rPr>
              <a:t>.SequentialSampler(</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BC02D"/>
                </a:solidFill>
                <a:latin typeface="Roboto Mono"/>
                <a:ea typeface="Roboto Mono"/>
                <a:cs typeface="Roboto Mono"/>
                <a:sym typeface="Roboto Mono"/>
              </a:rPr>
              <a:t>    num_records</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len(mnist_train),</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BC02D"/>
                </a:solidFill>
                <a:latin typeface="Roboto Mono"/>
                <a:ea typeface="Roboto Mono"/>
                <a:cs typeface="Roboto Mono"/>
                <a:sym typeface="Roboto Mono"/>
              </a:rPr>
              <a:t>    shard_options</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grain</a:t>
            </a:r>
            <a:r>
              <a:rPr lang="en" sz="1000">
                <a:solidFill>
                  <a:srgbClr val="ECEFF1"/>
                </a:solidFill>
                <a:latin typeface="Roboto Mono"/>
                <a:ea typeface="Roboto Mono"/>
                <a:cs typeface="Roboto Mono"/>
                <a:sym typeface="Roboto Mono"/>
              </a:rPr>
              <a:t>.NoSharding())</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ECEFF1"/>
                </a:solidFill>
                <a:latin typeface="Roboto Mono"/>
                <a:ea typeface="Roboto Mono"/>
                <a:cs typeface="Roboto Mono"/>
                <a:sym typeface="Roboto Mono"/>
              </a:rPr>
              <a:t>train_dl </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 </a:t>
            </a:r>
            <a:r>
              <a:rPr lang="en" sz="1000">
                <a:solidFill>
                  <a:srgbClr val="ECEFF1"/>
                </a:solidFill>
                <a:latin typeface="Roboto Mono"/>
                <a:ea typeface="Roboto Mono"/>
                <a:cs typeface="Roboto Mono"/>
                <a:sym typeface="Roboto Mono"/>
              </a:rPr>
              <a:t>grain</a:t>
            </a:r>
            <a:r>
              <a:rPr lang="en" sz="1000">
                <a:solidFill>
                  <a:srgbClr val="ECEFF1"/>
                </a:solidFill>
                <a:latin typeface="Roboto Mono"/>
                <a:ea typeface="Roboto Mono"/>
                <a:cs typeface="Roboto Mono"/>
                <a:sym typeface="Roboto Mono"/>
              </a:rPr>
              <a:t>.DataLoader(</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BC02D"/>
                </a:solidFill>
                <a:latin typeface="Roboto Mono"/>
                <a:ea typeface="Roboto Mono"/>
                <a:cs typeface="Roboto Mono"/>
                <a:sym typeface="Roboto Mono"/>
              </a:rPr>
              <a:t>    data_source</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mnist_train,</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BC02D"/>
                </a:solidFill>
                <a:latin typeface="Roboto Mono"/>
                <a:ea typeface="Roboto Mono"/>
                <a:cs typeface="Roboto Mono"/>
                <a:sym typeface="Roboto Mono"/>
              </a:rPr>
              <a:t>    sampler</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sampler,</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BC02D"/>
                </a:solidFill>
                <a:latin typeface="Roboto Mono"/>
                <a:ea typeface="Roboto Mono"/>
                <a:cs typeface="Roboto Mono"/>
                <a:sym typeface="Roboto Mono"/>
              </a:rPr>
              <a:t>    operations</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grain</a:t>
            </a:r>
            <a:r>
              <a:rPr lang="en" sz="1000">
                <a:solidFill>
                  <a:srgbClr val="ECEFF1"/>
                </a:solidFill>
                <a:latin typeface="Roboto Mono"/>
                <a:ea typeface="Roboto Mono"/>
                <a:cs typeface="Roboto Mono"/>
                <a:sym typeface="Roboto Mono"/>
              </a:rPr>
              <a:t>.Batch(</a:t>
            </a:r>
            <a:r>
              <a:rPr lang="en" sz="1000">
                <a:solidFill>
                  <a:srgbClr val="FBC02D"/>
                </a:solidFill>
                <a:latin typeface="Roboto Mono"/>
                <a:ea typeface="Roboto Mono"/>
                <a:cs typeface="Roboto Mono"/>
                <a:sym typeface="Roboto Mono"/>
              </a:rPr>
              <a:t>batch_size</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batch_size, </a:t>
            </a:r>
            <a:r>
              <a:rPr lang="en" sz="1000">
                <a:solidFill>
                  <a:srgbClr val="FBC02D"/>
                </a:solidFill>
                <a:latin typeface="Roboto Mono"/>
                <a:ea typeface="Roboto Mono"/>
                <a:cs typeface="Roboto Mono"/>
                <a:sym typeface="Roboto Mono"/>
              </a:rPr>
              <a:t>drop_remainder</a:t>
            </a:r>
            <a:r>
              <a:rPr lang="en" sz="1000">
                <a:solidFill>
                  <a:srgbClr val="4DD0E1"/>
                </a:solidFill>
                <a:latin typeface="Roboto Mono"/>
                <a:ea typeface="Roboto Mono"/>
                <a:cs typeface="Roboto Mono"/>
                <a:sym typeface="Roboto Mono"/>
              </a:rPr>
              <a:t>=</a:t>
            </a:r>
            <a:r>
              <a:rPr lang="en" sz="1000">
                <a:solidFill>
                  <a:srgbClr val="FBC02D"/>
                </a:solidFill>
                <a:latin typeface="Roboto Mono"/>
                <a:ea typeface="Roboto Mono"/>
                <a:cs typeface="Roboto Mono"/>
                <a:sym typeface="Roboto Mono"/>
              </a:rPr>
              <a:t>True</a:t>
            </a:r>
            <a:r>
              <a:rPr lang="en" sz="1000">
                <a:solidFill>
                  <a:srgbClr val="ECEFF1"/>
                </a:solidFill>
                <a:latin typeface="Roboto Mono"/>
                <a:ea typeface="Roboto Mono"/>
                <a:cs typeface="Roboto Mono"/>
                <a:sym typeface="Roboto Mono"/>
              </a:rPr>
              <a:t>)]</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ECEFF1"/>
                </a:solidFill>
                <a:latin typeface="Roboto Mono"/>
                <a:ea typeface="Roboto Mono"/>
                <a:cs typeface="Roboto Mono"/>
                <a:sym typeface="Roboto Mono"/>
              </a:rPr>
              <a:t>)</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ECEFF1"/>
                </a:solidFill>
                <a:latin typeface="Roboto Mono"/>
                <a:ea typeface="Roboto Mono"/>
                <a:cs typeface="Roboto Mono"/>
                <a:sym typeface="Roboto Mono"/>
              </a:rPr>
              <a:t>test_dl </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 </a:t>
            </a:r>
            <a:r>
              <a:rPr lang="en" sz="1000">
                <a:solidFill>
                  <a:srgbClr val="ECEFF1"/>
                </a:solidFill>
                <a:latin typeface="Roboto Mono"/>
                <a:ea typeface="Roboto Mono"/>
                <a:cs typeface="Roboto Mono"/>
                <a:sym typeface="Roboto Mono"/>
              </a:rPr>
              <a:t>grain</a:t>
            </a:r>
            <a:r>
              <a:rPr lang="en" sz="1000">
                <a:solidFill>
                  <a:srgbClr val="ECEFF1"/>
                </a:solidFill>
                <a:latin typeface="Roboto Mono"/>
                <a:ea typeface="Roboto Mono"/>
                <a:cs typeface="Roboto Mono"/>
                <a:sym typeface="Roboto Mono"/>
              </a:rPr>
              <a:t>.DataLoader(</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BC02D"/>
                </a:solidFill>
                <a:latin typeface="Roboto Mono"/>
                <a:ea typeface="Roboto Mono"/>
                <a:cs typeface="Roboto Mono"/>
                <a:sym typeface="Roboto Mono"/>
              </a:rPr>
              <a:t>    data_source</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mnist_test,</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BC02D"/>
                </a:solidFill>
                <a:latin typeface="Roboto Mono"/>
                <a:ea typeface="Roboto Mono"/>
                <a:cs typeface="Roboto Mono"/>
                <a:sym typeface="Roboto Mono"/>
              </a:rPr>
              <a:t>    sampler</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sampler,</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BC02D"/>
                </a:solidFill>
                <a:latin typeface="Roboto Mono"/>
                <a:ea typeface="Roboto Mono"/>
                <a:cs typeface="Roboto Mono"/>
                <a:sym typeface="Roboto Mono"/>
              </a:rPr>
              <a:t>    operations</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grain</a:t>
            </a:r>
            <a:r>
              <a:rPr lang="en" sz="1000">
                <a:solidFill>
                  <a:srgbClr val="ECEFF1"/>
                </a:solidFill>
                <a:latin typeface="Roboto Mono"/>
                <a:ea typeface="Roboto Mono"/>
                <a:cs typeface="Roboto Mono"/>
                <a:sym typeface="Roboto Mono"/>
              </a:rPr>
              <a:t>.Batch(</a:t>
            </a:r>
            <a:r>
              <a:rPr lang="en" sz="1000">
                <a:solidFill>
                  <a:srgbClr val="FBC02D"/>
                </a:solidFill>
                <a:latin typeface="Roboto Mono"/>
                <a:ea typeface="Roboto Mono"/>
                <a:cs typeface="Roboto Mono"/>
                <a:sym typeface="Roboto Mono"/>
              </a:rPr>
              <a:t>batch_size</a:t>
            </a:r>
            <a:r>
              <a:rPr lang="en" sz="1000">
                <a:solidFill>
                  <a:srgbClr val="4DD0E1"/>
                </a:solidFill>
                <a:latin typeface="Roboto Mono"/>
                <a:ea typeface="Roboto Mono"/>
                <a:cs typeface="Roboto Mono"/>
                <a:sym typeface="Roboto Mono"/>
              </a:rPr>
              <a:t>=</a:t>
            </a:r>
            <a:r>
              <a:rPr lang="en" sz="1000">
                <a:solidFill>
                  <a:srgbClr val="ECEFF1"/>
                </a:solidFill>
                <a:latin typeface="Roboto Mono"/>
                <a:ea typeface="Roboto Mono"/>
                <a:cs typeface="Roboto Mono"/>
                <a:sym typeface="Roboto Mono"/>
              </a:rPr>
              <a:t>batch_size, </a:t>
            </a:r>
            <a:r>
              <a:rPr lang="en" sz="1000">
                <a:solidFill>
                  <a:srgbClr val="FBC02D"/>
                </a:solidFill>
                <a:latin typeface="Roboto Mono"/>
                <a:ea typeface="Roboto Mono"/>
                <a:cs typeface="Roboto Mono"/>
                <a:sym typeface="Roboto Mono"/>
              </a:rPr>
              <a:t>drop_remainder</a:t>
            </a:r>
            <a:r>
              <a:rPr lang="en" sz="1000">
                <a:solidFill>
                  <a:srgbClr val="4DD0E1"/>
                </a:solidFill>
                <a:latin typeface="Roboto Mono"/>
                <a:ea typeface="Roboto Mono"/>
                <a:cs typeface="Roboto Mono"/>
                <a:sym typeface="Roboto Mono"/>
              </a:rPr>
              <a:t>=</a:t>
            </a:r>
            <a:r>
              <a:rPr lang="en" sz="1000">
                <a:solidFill>
                  <a:srgbClr val="FBC02D"/>
                </a:solidFill>
                <a:latin typeface="Roboto Mono"/>
                <a:ea typeface="Roboto Mono"/>
                <a:cs typeface="Roboto Mono"/>
                <a:sym typeface="Roboto Mono"/>
              </a:rPr>
              <a:t>True</a:t>
            </a:r>
            <a:r>
              <a:rPr lang="en" sz="1000">
                <a:solidFill>
                  <a:srgbClr val="ECEFF1"/>
                </a:solidFill>
                <a:latin typeface="Roboto Mono"/>
                <a:ea typeface="Roboto Mono"/>
                <a:cs typeface="Roboto Mono"/>
                <a:sym typeface="Roboto Mono"/>
              </a:rPr>
              <a:t>)]</a:t>
            </a:r>
            <a:endParaRPr sz="1000">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ECEFF1"/>
                </a:solidFill>
                <a:latin typeface="Roboto Mono"/>
                <a:ea typeface="Roboto Mono"/>
                <a:cs typeface="Roboto Mono"/>
                <a:sym typeface="Roboto Mono"/>
              </a:rPr>
              <a:t>)</a:t>
            </a:r>
            <a:endParaRPr sz="1000">
              <a:solidFill>
                <a:srgbClr val="4DD0E1"/>
              </a:solidFill>
              <a:latin typeface="Roboto Mono"/>
              <a:ea typeface="Roboto Mono"/>
              <a:cs typeface="Roboto Mono"/>
              <a:sym typeface="Roboto Mono"/>
            </a:endParaRPr>
          </a:p>
        </p:txBody>
      </p:sp>
      <p:sp>
        <p:nvSpPr>
          <p:cNvPr id="917" name="Google Shape;917;p91"/>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Create the Grain dataloaders</a:t>
            </a:r>
            <a:endParaRPr>
              <a:solidFill>
                <a:schemeClr val="lt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1" name="Shape 921"/>
        <p:cNvGrpSpPr/>
        <p:nvPr/>
      </p:nvGrpSpPr>
      <p:grpSpPr>
        <a:xfrm>
          <a:off x="0" y="0"/>
          <a:ext cx="0" cy="0"/>
          <a:chOff x="0" y="0"/>
          <a:chExt cx="0" cy="0"/>
        </a:xfrm>
      </p:grpSpPr>
      <p:sp>
        <p:nvSpPr>
          <p:cNvPr id="922" name="Google Shape;922;p92"/>
          <p:cNvSpPr txBox="1"/>
          <p:nvPr/>
        </p:nvSpPr>
        <p:spPr>
          <a:xfrm>
            <a:off x="375525" y="933125"/>
            <a:ext cx="8352600" cy="4467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class</a:t>
            </a:r>
            <a:r>
              <a:rPr lang="en" sz="1050">
                <a:solidFill>
                  <a:srgbClr val="CE93D8"/>
                </a:solidFill>
                <a:latin typeface="Roboto Mono"/>
                <a:ea typeface="Roboto Mono"/>
                <a:cs typeface="Roboto Mono"/>
                <a:sym typeface="Roboto Mono"/>
              </a:rPr>
              <a:t> CNN</a:t>
            </a:r>
            <a:r>
              <a:rPr lang="en" sz="1050">
                <a:solidFill>
                  <a:srgbClr val="ECEFF1"/>
                </a:solidFill>
                <a:latin typeface="Roboto Mono"/>
                <a:ea typeface="Roboto Mono"/>
                <a:cs typeface="Roboto Mono"/>
                <a:sym typeface="Roboto Mono"/>
              </a:rPr>
              <a:t>(</a:t>
            </a:r>
            <a:r>
              <a:rPr lang="en" sz="1050">
                <a:solidFill>
                  <a:srgbClr val="CE93D8"/>
                </a:solidFill>
                <a:latin typeface="Roboto Mono"/>
                <a:ea typeface="Roboto Mono"/>
                <a:cs typeface="Roboto Mono"/>
                <a:sym typeface="Roboto Mono"/>
              </a:rPr>
              <a:t>nnx</a:t>
            </a:r>
            <a:r>
              <a:rPr lang="en" sz="1050">
                <a:solidFill>
                  <a:srgbClr val="ECEFF1"/>
                </a:solidFill>
                <a:latin typeface="Roboto Mono"/>
                <a:ea typeface="Roboto Mono"/>
                <a:cs typeface="Roboto Mono"/>
                <a:sym typeface="Roboto Mono"/>
              </a:rPr>
              <a:t>.</a:t>
            </a:r>
            <a:r>
              <a:rPr lang="en" sz="1050">
                <a:solidFill>
                  <a:srgbClr val="CE93D8"/>
                </a:solidFill>
                <a:latin typeface="Roboto Mono"/>
                <a:ea typeface="Roboto Mono"/>
                <a:cs typeface="Roboto Mono"/>
                <a:sym typeface="Roboto Mono"/>
              </a:rPr>
              <a:t>Module</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9CCC65"/>
                </a:solidFill>
                <a:latin typeface="Roboto Mono"/>
                <a:ea typeface="Roboto Mono"/>
                <a:cs typeface="Roboto Mono"/>
                <a:sym typeface="Roboto Mono"/>
              </a:rPr>
              <a:t>  """A simple CNN model."""</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def</a:t>
            </a:r>
            <a:r>
              <a:rPr lang="en" sz="1050">
                <a:solidFill>
                  <a:srgbClr val="ECEFF1"/>
                </a:solidFill>
                <a:latin typeface="Roboto Mono"/>
                <a:ea typeface="Roboto Mono"/>
                <a:cs typeface="Roboto Mono"/>
                <a:sym typeface="Roboto Mono"/>
              </a:rPr>
              <a:t> __init__(self,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rngs: nnx.Rngs):</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BC02D"/>
                </a:solidFill>
                <a:latin typeface="Roboto Mono"/>
                <a:ea typeface="Roboto Mono"/>
                <a:cs typeface="Roboto Mono"/>
                <a:sym typeface="Roboto Mono"/>
              </a:rPr>
              <a:t>    self</a:t>
            </a:r>
            <a:r>
              <a:rPr lang="en" sz="1050">
                <a:solidFill>
                  <a:srgbClr val="ECEFF1"/>
                </a:solidFill>
                <a:latin typeface="Roboto Mono"/>
                <a:ea typeface="Roboto Mono"/>
                <a:cs typeface="Roboto Mono"/>
                <a:sym typeface="Roboto Mono"/>
              </a:rPr>
              <a:t>.conv1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nnx.Conv(</a:t>
            </a:r>
            <a:r>
              <a:rPr lang="en" sz="1050">
                <a:solidFill>
                  <a:srgbClr val="FBC02D"/>
                </a:solidFill>
                <a:latin typeface="Roboto Mono"/>
                <a:ea typeface="Roboto Mono"/>
                <a:cs typeface="Roboto Mono"/>
                <a:sym typeface="Roboto Mono"/>
              </a:rPr>
              <a:t>1</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32</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kernel_size</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3</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3</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rngs</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rngs)</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BC02D"/>
                </a:solidFill>
                <a:latin typeface="Roboto Mono"/>
                <a:ea typeface="Roboto Mono"/>
                <a:cs typeface="Roboto Mono"/>
                <a:sym typeface="Roboto Mono"/>
              </a:rPr>
              <a:t>    self</a:t>
            </a:r>
            <a:r>
              <a:rPr lang="en" sz="1050">
                <a:solidFill>
                  <a:srgbClr val="ECEFF1"/>
                </a:solidFill>
                <a:latin typeface="Roboto Mono"/>
                <a:ea typeface="Roboto Mono"/>
                <a:cs typeface="Roboto Mono"/>
                <a:sym typeface="Roboto Mono"/>
              </a:rPr>
              <a:t>.conv2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nnx.Conv(</a:t>
            </a:r>
            <a:r>
              <a:rPr lang="en" sz="1050">
                <a:solidFill>
                  <a:srgbClr val="FBC02D"/>
                </a:solidFill>
                <a:latin typeface="Roboto Mono"/>
                <a:ea typeface="Roboto Mono"/>
                <a:cs typeface="Roboto Mono"/>
                <a:sym typeface="Roboto Mono"/>
              </a:rPr>
              <a:t>32</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64</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kernel_size</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3</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3</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rngs</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rngs)</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BC02D"/>
                </a:solidFill>
                <a:latin typeface="Roboto Mono"/>
                <a:ea typeface="Roboto Mono"/>
                <a:cs typeface="Roboto Mono"/>
                <a:sym typeface="Roboto Mono"/>
              </a:rPr>
              <a:t>    self</a:t>
            </a:r>
            <a:r>
              <a:rPr lang="en" sz="1050">
                <a:solidFill>
                  <a:srgbClr val="ECEFF1"/>
                </a:solidFill>
                <a:latin typeface="Roboto Mono"/>
                <a:ea typeface="Roboto Mono"/>
                <a:cs typeface="Roboto Mono"/>
                <a:sym typeface="Roboto Mono"/>
              </a:rPr>
              <a:t>.avg_pool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partial(nnx.avg_pool, </a:t>
            </a:r>
            <a:r>
              <a:rPr lang="en" sz="1050">
                <a:solidFill>
                  <a:srgbClr val="FBC02D"/>
                </a:solidFill>
                <a:latin typeface="Roboto Mono"/>
                <a:ea typeface="Roboto Mono"/>
                <a:cs typeface="Roboto Mono"/>
                <a:sym typeface="Roboto Mono"/>
              </a:rPr>
              <a:t>window_shape</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2</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2</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strides</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2</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2</a:t>
            </a:r>
            <a:r>
              <a:rPr lang="en" sz="1050">
                <a:solidFill>
                  <a:srgbClr val="ECEFF1"/>
                </a:solidFill>
                <a:latin typeface="Roboto Mono"/>
                <a:ea typeface="Roboto Mono"/>
                <a:cs typeface="Roboto Mono"/>
                <a:sym typeface="Roboto Mono"/>
              </a:rPr>
              <a:t>))</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BC02D"/>
                </a:solidFill>
                <a:latin typeface="Roboto Mono"/>
                <a:ea typeface="Roboto Mono"/>
                <a:cs typeface="Roboto Mono"/>
                <a:sym typeface="Roboto Mono"/>
              </a:rPr>
              <a:t>    self</a:t>
            </a:r>
            <a:r>
              <a:rPr lang="en" sz="1050">
                <a:solidFill>
                  <a:srgbClr val="ECEFF1"/>
                </a:solidFill>
                <a:latin typeface="Roboto Mono"/>
                <a:ea typeface="Roboto Mono"/>
                <a:cs typeface="Roboto Mono"/>
                <a:sym typeface="Roboto Mono"/>
              </a:rPr>
              <a:t>.linear1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nnx.Linear(</a:t>
            </a:r>
            <a:r>
              <a:rPr lang="en" sz="1050">
                <a:solidFill>
                  <a:srgbClr val="FBC02D"/>
                </a:solidFill>
                <a:latin typeface="Roboto Mono"/>
                <a:ea typeface="Roboto Mono"/>
                <a:cs typeface="Roboto Mono"/>
                <a:sym typeface="Roboto Mono"/>
              </a:rPr>
              <a:t>3136</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256</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rngs</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rngs)</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BC02D"/>
                </a:solidFill>
                <a:latin typeface="Roboto Mono"/>
                <a:ea typeface="Roboto Mono"/>
                <a:cs typeface="Roboto Mono"/>
                <a:sym typeface="Roboto Mono"/>
              </a:rPr>
              <a:t>    self</a:t>
            </a:r>
            <a:r>
              <a:rPr lang="en" sz="1050">
                <a:solidFill>
                  <a:srgbClr val="ECEFF1"/>
                </a:solidFill>
                <a:latin typeface="Roboto Mono"/>
                <a:ea typeface="Roboto Mono"/>
                <a:cs typeface="Roboto Mono"/>
                <a:sym typeface="Roboto Mono"/>
              </a:rPr>
              <a:t>.linear2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nnx.Linear(</a:t>
            </a:r>
            <a:r>
              <a:rPr lang="en" sz="1050">
                <a:solidFill>
                  <a:srgbClr val="FBC02D"/>
                </a:solidFill>
                <a:latin typeface="Roboto Mono"/>
                <a:ea typeface="Roboto Mono"/>
                <a:cs typeface="Roboto Mono"/>
                <a:sym typeface="Roboto Mono"/>
              </a:rPr>
              <a:t>256</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10</a:t>
            </a:r>
            <a:r>
              <a:rPr lang="en" sz="1050">
                <a:solidFill>
                  <a:srgbClr val="ECEFF1"/>
                </a:solidFill>
                <a:latin typeface="Roboto Mono"/>
                <a:ea typeface="Roboto Mono"/>
                <a:cs typeface="Roboto Mono"/>
                <a:sym typeface="Roboto Mono"/>
              </a:rPr>
              <a:t>, </a:t>
            </a:r>
            <a:r>
              <a:rPr lang="en" sz="1050">
                <a:solidFill>
                  <a:srgbClr val="FBC02D"/>
                </a:solidFill>
                <a:latin typeface="Roboto Mono"/>
                <a:ea typeface="Roboto Mono"/>
                <a:cs typeface="Roboto Mono"/>
                <a:sym typeface="Roboto Mono"/>
              </a:rPr>
              <a:t>rngs</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rngs)</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def</a:t>
            </a:r>
            <a:r>
              <a:rPr lang="en" sz="1050">
                <a:solidFill>
                  <a:srgbClr val="ECEFF1"/>
                </a:solidFill>
                <a:latin typeface="Roboto Mono"/>
                <a:ea typeface="Roboto Mono"/>
                <a:cs typeface="Roboto Mono"/>
                <a:sym typeface="Roboto Mono"/>
              </a:rPr>
              <a:t> __call__(self, x):</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x </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 self</a:t>
            </a:r>
            <a:r>
              <a:rPr lang="en" sz="1050">
                <a:solidFill>
                  <a:srgbClr val="ECEFF1"/>
                </a:solidFill>
                <a:latin typeface="Roboto Mono"/>
                <a:ea typeface="Roboto Mono"/>
                <a:cs typeface="Roboto Mono"/>
                <a:sym typeface="Roboto Mono"/>
              </a:rPr>
              <a:t>.avg_pool(nnx.relu(</a:t>
            </a:r>
            <a:r>
              <a:rPr lang="en" sz="1050">
                <a:solidFill>
                  <a:srgbClr val="FBC02D"/>
                </a:solidFill>
                <a:latin typeface="Roboto Mono"/>
                <a:ea typeface="Roboto Mono"/>
                <a:cs typeface="Roboto Mono"/>
                <a:sym typeface="Roboto Mono"/>
              </a:rPr>
              <a:t>self</a:t>
            </a:r>
            <a:r>
              <a:rPr lang="en" sz="1050">
                <a:solidFill>
                  <a:srgbClr val="ECEFF1"/>
                </a:solidFill>
                <a:latin typeface="Roboto Mono"/>
                <a:ea typeface="Roboto Mono"/>
                <a:cs typeface="Roboto Mono"/>
                <a:sym typeface="Roboto Mono"/>
              </a:rPr>
              <a:t>.conv1(x)))</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x </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 self</a:t>
            </a:r>
            <a:r>
              <a:rPr lang="en" sz="1050">
                <a:solidFill>
                  <a:srgbClr val="ECEFF1"/>
                </a:solidFill>
                <a:latin typeface="Roboto Mono"/>
                <a:ea typeface="Roboto Mono"/>
                <a:cs typeface="Roboto Mono"/>
                <a:sym typeface="Roboto Mono"/>
              </a:rPr>
              <a:t>.avg_pool(nnx.relu(</a:t>
            </a:r>
            <a:r>
              <a:rPr lang="en" sz="1050">
                <a:solidFill>
                  <a:srgbClr val="FBC02D"/>
                </a:solidFill>
                <a:latin typeface="Roboto Mono"/>
                <a:ea typeface="Roboto Mono"/>
                <a:cs typeface="Roboto Mono"/>
                <a:sym typeface="Roboto Mono"/>
              </a:rPr>
              <a:t>self</a:t>
            </a:r>
            <a:r>
              <a:rPr lang="en" sz="1050">
                <a:solidFill>
                  <a:srgbClr val="ECEFF1"/>
                </a:solidFill>
                <a:latin typeface="Roboto Mono"/>
                <a:ea typeface="Roboto Mono"/>
                <a:cs typeface="Roboto Mono"/>
                <a:sym typeface="Roboto Mono"/>
              </a:rPr>
              <a:t>.conv2(x)))</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x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x.reshape(x.shape[</a:t>
            </a:r>
            <a:r>
              <a:rPr lang="en" sz="1050">
                <a:solidFill>
                  <a:srgbClr val="FBC02D"/>
                </a:solidFill>
                <a:latin typeface="Roboto Mono"/>
                <a:ea typeface="Roboto Mono"/>
                <a:cs typeface="Roboto Mono"/>
                <a:sym typeface="Roboto Mono"/>
              </a:rPr>
              <a:t>0</a:t>
            </a:r>
            <a:r>
              <a:rPr lang="en" sz="1050">
                <a:solidFill>
                  <a:srgbClr val="ECEFF1"/>
                </a:solidFill>
                <a:latin typeface="Roboto Mono"/>
                <a:ea typeface="Roboto Mono"/>
                <a:cs typeface="Roboto Mono"/>
                <a:sym typeface="Roboto Mono"/>
              </a:rPr>
              <a:t>], </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1</a:t>
            </a:r>
            <a:r>
              <a:rPr lang="en" sz="1050">
                <a:solidFill>
                  <a:srgbClr val="ECEFF1"/>
                </a:solidFill>
                <a:latin typeface="Roboto Mono"/>
                <a:ea typeface="Roboto Mono"/>
                <a:cs typeface="Roboto Mono"/>
                <a:sym typeface="Roboto Mono"/>
              </a:rPr>
              <a:t>)  </a:t>
            </a:r>
            <a:r>
              <a:rPr lang="en" sz="1050">
                <a:solidFill>
                  <a:srgbClr val="F06292"/>
                </a:solidFill>
                <a:latin typeface="Roboto Mono"/>
                <a:ea typeface="Roboto Mono"/>
                <a:cs typeface="Roboto Mono"/>
                <a:sym typeface="Roboto Mono"/>
              </a:rPr>
              <a:t># flatten</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x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nnx.relu(</a:t>
            </a:r>
            <a:r>
              <a:rPr lang="en" sz="1050">
                <a:solidFill>
                  <a:srgbClr val="FBC02D"/>
                </a:solidFill>
                <a:latin typeface="Roboto Mono"/>
                <a:ea typeface="Roboto Mono"/>
                <a:cs typeface="Roboto Mono"/>
                <a:sym typeface="Roboto Mono"/>
              </a:rPr>
              <a:t>self</a:t>
            </a:r>
            <a:r>
              <a:rPr lang="en" sz="1050">
                <a:solidFill>
                  <a:srgbClr val="ECEFF1"/>
                </a:solidFill>
                <a:latin typeface="Roboto Mono"/>
                <a:ea typeface="Roboto Mono"/>
                <a:cs typeface="Roboto Mono"/>
                <a:sym typeface="Roboto Mono"/>
              </a:rPr>
              <a:t>.linear1(x))</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x </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 self</a:t>
            </a:r>
            <a:r>
              <a:rPr lang="en" sz="1050">
                <a:solidFill>
                  <a:srgbClr val="ECEFF1"/>
                </a:solidFill>
                <a:latin typeface="Roboto Mono"/>
                <a:ea typeface="Roboto Mono"/>
                <a:cs typeface="Roboto Mono"/>
                <a:sym typeface="Roboto Mono"/>
              </a:rPr>
              <a:t>.linear2(x)</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ECEFF1"/>
                </a:solidFill>
                <a:latin typeface="Roboto Mono"/>
                <a:ea typeface="Roboto Mono"/>
                <a:cs typeface="Roboto Mono"/>
                <a:sym typeface="Roboto Mono"/>
              </a:rPr>
              <a:t> x</a:t>
            </a:r>
            <a:endParaRPr sz="105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solidFill>
                <a:srgbClr val="ECEFF1"/>
              </a:solidFill>
              <a:latin typeface="Roboto Mono"/>
              <a:ea typeface="Roboto Mono"/>
              <a:cs typeface="Roboto Mono"/>
              <a:sym typeface="Roboto Mono"/>
            </a:endParaRPr>
          </a:p>
        </p:txBody>
      </p:sp>
      <p:sp>
        <p:nvSpPr>
          <p:cNvPr id="923" name="Google Shape;923;p92"/>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Define a CNN</a:t>
            </a:r>
            <a:endParaRPr>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7" name="Shape 927"/>
        <p:cNvGrpSpPr/>
        <p:nvPr/>
      </p:nvGrpSpPr>
      <p:grpSpPr>
        <a:xfrm>
          <a:off x="0" y="0"/>
          <a:ext cx="0" cy="0"/>
          <a:chOff x="0" y="0"/>
          <a:chExt cx="0" cy="0"/>
        </a:xfrm>
      </p:grpSpPr>
      <p:sp>
        <p:nvSpPr>
          <p:cNvPr id="928" name="Google Shape;928;p93"/>
          <p:cNvSpPr txBox="1"/>
          <p:nvPr/>
        </p:nvSpPr>
        <p:spPr>
          <a:xfrm>
            <a:off x="375525" y="933125"/>
            <a:ext cx="8352600" cy="1477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Instantiate the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CNN(</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nnx.Rngs(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Visualize 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nnx.display(model)</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ECEFF1"/>
              </a:solidFill>
              <a:latin typeface="Roboto Mono"/>
              <a:ea typeface="Roboto Mono"/>
              <a:cs typeface="Roboto Mono"/>
              <a:sym typeface="Roboto Mono"/>
            </a:endParaRPr>
          </a:p>
        </p:txBody>
      </p:sp>
      <p:sp>
        <p:nvSpPr>
          <p:cNvPr id="929" name="Google Shape;929;p93"/>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Display the CNN</a:t>
            </a:r>
            <a:endParaRPr>
              <a:solidFill>
                <a:schemeClr val="lt2"/>
              </a:solidFill>
            </a:endParaRPr>
          </a:p>
        </p:txBody>
      </p:sp>
      <p:pic>
        <p:nvPicPr>
          <p:cNvPr id="930" name="Google Shape;930;p93" title="Screenshot 2025-04-27 at 17.05.22.png"/>
          <p:cNvPicPr preferRelativeResize="0"/>
          <p:nvPr/>
        </p:nvPicPr>
        <p:blipFill>
          <a:blip r:embed="rId3">
            <a:alphaModFix/>
          </a:blip>
          <a:stretch>
            <a:fillRect/>
          </a:stretch>
        </p:blipFill>
        <p:spPr>
          <a:xfrm>
            <a:off x="152400" y="2270550"/>
            <a:ext cx="8839203" cy="241647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34" name="Shape 934"/>
        <p:cNvGrpSpPr/>
        <p:nvPr/>
      </p:nvGrpSpPr>
      <p:grpSpPr>
        <a:xfrm>
          <a:off x="0" y="0"/>
          <a:ext cx="0" cy="0"/>
          <a:chOff x="0" y="0"/>
          <a:chExt cx="0" cy="0"/>
        </a:xfrm>
      </p:grpSpPr>
      <p:sp>
        <p:nvSpPr>
          <p:cNvPr id="935" name="Google Shape;935;p94"/>
          <p:cNvSpPr txBox="1"/>
          <p:nvPr/>
        </p:nvSpPr>
        <p:spPr>
          <a:xfrm>
            <a:off x="375525" y="933125"/>
            <a:ext cx="8352600" cy="230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jax.numpy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jnp  </a:t>
            </a:r>
            <a:r>
              <a:rPr lang="en" sz="1200">
                <a:solidFill>
                  <a:srgbClr val="F06292"/>
                </a:solidFill>
                <a:latin typeface="Roboto Mono"/>
                <a:ea typeface="Roboto Mono"/>
                <a:cs typeface="Roboto Mono"/>
                <a:sym typeface="Roboto Mono"/>
              </a:rPr>
              <a:t># JAX NumPy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model(jnp.ones((</a:t>
            </a:r>
            <a:r>
              <a:rPr lang="en" sz="1200">
                <a:solidFill>
                  <a:srgbClr val="FBC02D"/>
                </a:solidFill>
                <a:latin typeface="Roboto Mono"/>
                <a:ea typeface="Roboto Mono"/>
                <a:cs typeface="Roboto Mono"/>
                <a:sym typeface="Roboto Mono"/>
              </a:rPr>
              <a:t>1</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28</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28</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Array([[-0.06820839, -0.14743432,  0.00265857, -0.2173656 ,  0.16673787,</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-0.00923921, -0.06636689,  0.28341877,  0.33754364, -0.20142877]],</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dtype=float32)</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4DD0E1"/>
              </a:solidFill>
              <a:latin typeface="Roboto Mono"/>
              <a:ea typeface="Roboto Mono"/>
              <a:cs typeface="Roboto Mono"/>
              <a:sym typeface="Roboto Mono"/>
            </a:endParaRPr>
          </a:p>
        </p:txBody>
      </p:sp>
      <p:sp>
        <p:nvSpPr>
          <p:cNvPr id="936" name="Google Shape;936;p94"/>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Test run the CNN</a:t>
            </a:r>
            <a:endParaRPr>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0" name="Shape 940"/>
        <p:cNvGrpSpPr/>
        <p:nvPr/>
      </p:nvGrpSpPr>
      <p:grpSpPr>
        <a:xfrm>
          <a:off x="0" y="0"/>
          <a:ext cx="0" cy="0"/>
          <a:chOff x="0" y="0"/>
          <a:chExt cx="0" cy="0"/>
        </a:xfrm>
      </p:grpSpPr>
      <p:sp>
        <p:nvSpPr>
          <p:cNvPr id="941" name="Google Shape;941;p95"/>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optax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0.005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momentum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0.9</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optax.adamw(learning_rate, momentum),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metrics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nnx.MultiMetric(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accuracy</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nnx.metrics.Accuracy(),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loss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nnx.metrics.Average(</a:t>
            </a:r>
            <a:r>
              <a:rPr lang="en" sz="1200">
                <a:solidFill>
                  <a:srgbClr val="9CCC65"/>
                </a:solidFill>
                <a:latin typeface="Roboto Mono"/>
                <a:ea typeface="Roboto Mono"/>
                <a:cs typeface="Roboto Mono"/>
                <a:sym typeface="Roboto Mono"/>
              </a:rPr>
              <a:t>'loss'</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4DD0E1"/>
              </a:solidFill>
              <a:latin typeface="Roboto Mono"/>
              <a:ea typeface="Roboto Mono"/>
              <a:cs typeface="Roboto Mono"/>
              <a:sym typeface="Roboto Mono"/>
            </a:endParaRPr>
          </a:p>
        </p:txBody>
      </p:sp>
      <p:sp>
        <p:nvSpPr>
          <p:cNvPr id="942" name="Google Shape;942;p95"/>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Define optimizer and metrics</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6" name="Shape 946"/>
        <p:cNvGrpSpPr/>
        <p:nvPr/>
      </p:nvGrpSpPr>
      <p:grpSpPr>
        <a:xfrm>
          <a:off x="0" y="0"/>
          <a:ext cx="0" cy="0"/>
          <a:chOff x="0" y="0"/>
          <a:chExt cx="0" cy="0"/>
        </a:xfrm>
      </p:grpSpPr>
      <p:sp>
        <p:nvSpPr>
          <p:cNvPr id="947" name="Google Shape;947;p96"/>
          <p:cNvSpPr txBox="1"/>
          <p:nvPr/>
        </p:nvSpPr>
        <p:spPr>
          <a:xfrm>
            <a:off x="375525" y="933125"/>
            <a:ext cx="8352600" cy="646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nnx.display(optimizer)</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4DD0E1"/>
              </a:solidFill>
              <a:latin typeface="Roboto Mono"/>
              <a:ea typeface="Roboto Mono"/>
              <a:cs typeface="Roboto Mono"/>
              <a:sym typeface="Roboto Mono"/>
            </a:endParaRPr>
          </a:p>
        </p:txBody>
      </p:sp>
      <p:sp>
        <p:nvSpPr>
          <p:cNvPr id="948" name="Google Shape;948;p96"/>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Define optimizer and metrics</a:t>
            </a:r>
            <a:endParaRPr>
              <a:solidFill>
                <a:schemeClr val="lt2"/>
              </a:solidFill>
            </a:endParaRPr>
          </a:p>
        </p:txBody>
      </p:sp>
      <p:pic>
        <p:nvPicPr>
          <p:cNvPr id="949" name="Google Shape;949;p96" title="Screenshot 2025-04-27 at 17.18.16.png"/>
          <p:cNvPicPr preferRelativeResize="0"/>
          <p:nvPr/>
        </p:nvPicPr>
        <p:blipFill>
          <a:blip r:embed="rId3">
            <a:alphaModFix/>
          </a:blip>
          <a:stretch>
            <a:fillRect/>
          </a:stretch>
        </p:blipFill>
        <p:spPr>
          <a:xfrm>
            <a:off x="152400" y="1732025"/>
            <a:ext cx="8839199" cy="246860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